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601" r:id="rId2"/>
    <p:sldId id="632" r:id="rId3"/>
    <p:sldId id="397" r:id="rId4"/>
    <p:sldId id="602" r:id="rId5"/>
    <p:sldId id="633" r:id="rId6"/>
    <p:sldId id="256" r:id="rId7"/>
    <p:sldId id="631" r:id="rId8"/>
    <p:sldId id="257" r:id="rId9"/>
    <p:sldId id="259" r:id="rId10"/>
    <p:sldId id="260" r:id="rId11"/>
    <p:sldId id="593" r:id="rId12"/>
    <p:sldId id="594" r:id="rId13"/>
    <p:sldId id="591" r:id="rId14"/>
    <p:sldId id="598" r:id="rId15"/>
    <p:sldId id="592" r:id="rId16"/>
    <p:sldId id="385" r:id="rId17"/>
    <p:sldId id="600" r:id="rId18"/>
    <p:sldId id="616" r:id="rId19"/>
    <p:sldId id="556" r:id="rId20"/>
    <p:sldId id="627" r:id="rId21"/>
    <p:sldId id="604" r:id="rId22"/>
    <p:sldId id="555" r:id="rId23"/>
    <p:sldId id="603" r:id="rId24"/>
    <p:sldId id="557" r:id="rId25"/>
    <p:sldId id="628" r:id="rId26"/>
    <p:sldId id="629" r:id="rId27"/>
    <p:sldId id="605" r:id="rId28"/>
    <p:sldId id="395" r:id="rId29"/>
    <p:sldId id="400" r:id="rId30"/>
    <p:sldId id="621" r:id="rId31"/>
    <p:sldId id="622" r:id="rId32"/>
    <p:sldId id="634" r:id="rId33"/>
    <p:sldId id="635" r:id="rId34"/>
    <p:sldId id="617" r:id="rId35"/>
    <p:sldId id="597" r:id="rId36"/>
    <p:sldId id="61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6" autoAdjust="0"/>
    <p:restoredTop sz="94591" autoAdjust="0"/>
  </p:normalViewPr>
  <p:slideViewPr>
    <p:cSldViewPr snapToGrid="0">
      <p:cViewPr varScale="1">
        <p:scale>
          <a:sx n="108" d="100"/>
          <a:sy n="108" d="100"/>
        </p:scale>
        <p:origin x="594" y="96"/>
      </p:cViewPr>
      <p:guideLst/>
    </p:cSldViewPr>
  </p:slideViewPr>
  <p:outlineViewPr>
    <p:cViewPr>
      <p:scale>
        <a:sx n="33" d="100"/>
        <a:sy n="33" d="100"/>
      </p:scale>
      <p:origin x="0" y="-11937"/>
    </p:cViewPr>
  </p:outlineViewPr>
  <p:notesTextViewPr>
    <p:cViewPr>
      <p:scale>
        <a:sx n="1" d="1"/>
        <a:sy n="1" d="1"/>
      </p:scale>
      <p:origin x="0" y="0"/>
    </p:cViewPr>
  </p:notesTextViewPr>
  <p:sorterViewPr>
    <p:cViewPr varScale="1">
      <p:scale>
        <a:sx n="1" d="1"/>
        <a:sy n="1" d="1"/>
      </p:scale>
      <p:origin x="0" y="-1315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F3AAD-6ACE-401E-B804-A0BAE288F4F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4F82F54-323B-4219-A7E3-44D7E40AAEAE}">
      <dgm:prSet custT="1"/>
      <dgm:spPr/>
      <dgm:t>
        <a:bodyPr/>
        <a:lstStyle/>
        <a:p>
          <a:r>
            <a:rPr lang="en-US" sz="2000" b="1" dirty="0"/>
            <a:t>Helps people with disabilities access the same employment opportunities and benefits available to people without disabilities</a:t>
          </a:r>
          <a:r>
            <a:rPr lang="en-US" sz="1900" b="1" dirty="0"/>
            <a:t>.</a:t>
          </a:r>
          <a:endParaRPr lang="en-US" sz="1900" dirty="0"/>
        </a:p>
      </dgm:t>
    </dgm:pt>
    <dgm:pt modelId="{D7576317-39B9-4399-B1A6-F298D8E51BC2}" type="parTrans" cxnId="{65A001F9-7D8C-4FB6-AB07-656A8550414E}">
      <dgm:prSet/>
      <dgm:spPr/>
      <dgm:t>
        <a:bodyPr/>
        <a:lstStyle/>
        <a:p>
          <a:endParaRPr lang="en-US"/>
        </a:p>
      </dgm:t>
    </dgm:pt>
    <dgm:pt modelId="{937EB2B6-8E00-4AEA-A4F8-78F5C5497C73}" type="sibTrans" cxnId="{65A001F9-7D8C-4FB6-AB07-656A8550414E}">
      <dgm:prSet/>
      <dgm:spPr/>
      <dgm:t>
        <a:bodyPr/>
        <a:lstStyle/>
        <a:p>
          <a:endParaRPr lang="en-US"/>
        </a:p>
      </dgm:t>
    </dgm:pt>
    <dgm:pt modelId="{76B0B575-E2D2-4D01-8FB0-B3A139947DFA}">
      <dgm:prSet custT="1"/>
      <dgm:spPr/>
      <dgm:t>
        <a:bodyPr/>
        <a:lstStyle/>
        <a:p>
          <a:r>
            <a:rPr lang="en-US" sz="2400" b="1" dirty="0"/>
            <a:t>Applies to employers with 15 or more employees.</a:t>
          </a:r>
          <a:endParaRPr lang="en-US" sz="2400" dirty="0"/>
        </a:p>
      </dgm:t>
    </dgm:pt>
    <dgm:pt modelId="{DAC123A8-E0F0-4413-9232-FE26CD813AC4}" type="parTrans" cxnId="{862B17DB-00E7-4242-B44B-F549DDCB433B}">
      <dgm:prSet/>
      <dgm:spPr/>
      <dgm:t>
        <a:bodyPr/>
        <a:lstStyle/>
        <a:p>
          <a:endParaRPr lang="en-US"/>
        </a:p>
      </dgm:t>
    </dgm:pt>
    <dgm:pt modelId="{C8C52DB3-43E7-486F-BB84-327F20343698}" type="sibTrans" cxnId="{862B17DB-00E7-4242-B44B-F549DDCB433B}">
      <dgm:prSet/>
      <dgm:spPr/>
      <dgm:t>
        <a:bodyPr/>
        <a:lstStyle/>
        <a:p>
          <a:endParaRPr lang="en-US"/>
        </a:p>
      </dgm:t>
    </dgm:pt>
    <dgm:pt modelId="{9C5A3FB9-6DAC-4ED0-A183-7041B87D33B0}">
      <dgm:prSet custT="1"/>
      <dgm:spPr/>
      <dgm:t>
        <a:bodyPr/>
        <a:lstStyle/>
        <a:p>
          <a:r>
            <a:rPr lang="en-US" sz="2400" b="1" dirty="0"/>
            <a:t>Requires employers to provide reasonable accommodations to qualified applicants or employees. </a:t>
          </a:r>
          <a:endParaRPr lang="en-US" sz="2400" dirty="0"/>
        </a:p>
      </dgm:t>
    </dgm:pt>
    <dgm:pt modelId="{BEBDFCC4-D6C8-49B5-A473-B55A715CC086}" type="parTrans" cxnId="{09DA66C8-A5F6-4EEB-81AA-013A5ECF67F3}">
      <dgm:prSet/>
      <dgm:spPr/>
      <dgm:t>
        <a:bodyPr/>
        <a:lstStyle/>
        <a:p>
          <a:endParaRPr lang="en-US"/>
        </a:p>
      </dgm:t>
    </dgm:pt>
    <dgm:pt modelId="{5B14AABE-A655-4365-AC28-3BA1DF667373}" type="sibTrans" cxnId="{09DA66C8-A5F6-4EEB-81AA-013A5ECF67F3}">
      <dgm:prSet/>
      <dgm:spPr/>
      <dgm:t>
        <a:bodyPr/>
        <a:lstStyle/>
        <a:p>
          <a:endParaRPr lang="en-US"/>
        </a:p>
      </dgm:t>
    </dgm:pt>
    <dgm:pt modelId="{194D1575-7FE6-4E0B-8562-6F85B1B02CD6}">
      <dgm:prSet custT="1"/>
      <dgm:spPr/>
      <dgm:t>
        <a:bodyPr/>
        <a:lstStyle/>
        <a:p>
          <a:r>
            <a:rPr lang="en-US" sz="2400" b="1" dirty="0"/>
            <a:t>Regulated and enforced by the U.S. Equal Employment Opportunity Commission. </a:t>
          </a:r>
          <a:endParaRPr lang="en-US" sz="2400" dirty="0"/>
        </a:p>
      </dgm:t>
    </dgm:pt>
    <dgm:pt modelId="{A7AAB913-D2CD-4B9B-814C-99E45764D965}" type="parTrans" cxnId="{B4538E75-D057-4528-8C49-EF360E3F9649}">
      <dgm:prSet/>
      <dgm:spPr/>
      <dgm:t>
        <a:bodyPr/>
        <a:lstStyle/>
        <a:p>
          <a:endParaRPr lang="en-US"/>
        </a:p>
      </dgm:t>
    </dgm:pt>
    <dgm:pt modelId="{A1C1693B-2696-4588-BAA1-48F2B99FAD8D}" type="sibTrans" cxnId="{B4538E75-D057-4528-8C49-EF360E3F9649}">
      <dgm:prSet/>
      <dgm:spPr/>
      <dgm:t>
        <a:bodyPr/>
        <a:lstStyle/>
        <a:p>
          <a:endParaRPr lang="en-US"/>
        </a:p>
      </dgm:t>
    </dgm:pt>
    <dgm:pt modelId="{070E3FA5-506C-41D6-8E27-24CE4CBD03C1}" type="pres">
      <dgm:prSet presAssocID="{7A4F3AAD-6ACE-401E-B804-A0BAE288F4F0}" presName="root" presStyleCnt="0">
        <dgm:presLayoutVars>
          <dgm:dir/>
          <dgm:resizeHandles val="exact"/>
        </dgm:presLayoutVars>
      </dgm:prSet>
      <dgm:spPr/>
    </dgm:pt>
    <dgm:pt modelId="{B786AAAF-211B-4CD7-8D9C-C77740485E0E}" type="pres">
      <dgm:prSet presAssocID="{04F82F54-323B-4219-A7E3-44D7E40AAEAE}" presName="compNode" presStyleCnt="0"/>
      <dgm:spPr/>
    </dgm:pt>
    <dgm:pt modelId="{92D7FDB9-E9F2-482F-AD1B-7B49EC43DBF2}" type="pres">
      <dgm:prSet presAssocID="{04F82F54-323B-4219-A7E3-44D7E40AAEAE}" presName="bgRect" presStyleLbl="bgShp" presStyleIdx="0" presStyleCnt="4"/>
      <dgm:spPr/>
    </dgm:pt>
    <dgm:pt modelId="{C0472209-8DAF-4ABF-8CA4-678F6AC8C7E9}" type="pres">
      <dgm:prSet presAssocID="{04F82F54-323B-4219-A7E3-44D7E40AAEA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heelchair Access"/>
        </a:ext>
      </dgm:extLst>
    </dgm:pt>
    <dgm:pt modelId="{65B82CE3-BD68-4536-BB30-FC22349DAF6C}" type="pres">
      <dgm:prSet presAssocID="{04F82F54-323B-4219-A7E3-44D7E40AAEAE}" presName="spaceRect" presStyleCnt="0"/>
      <dgm:spPr/>
    </dgm:pt>
    <dgm:pt modelId="{443BFD71-F21E-4BC3-960C-BBAA9FBABFB1}" type="pres">
      <dgm:prSet presAssocID="{04F82F54-323B-4219-A7E3-44D7E40AAEAE}" presName="parTx" presStyleLbl="revTx" presStyleIdx="0" presStyleCnt="4">
        <dgm:presLayoutVars>
          <dgm:chMax val="0"/>
          <dgm:chPref val="0"/>
        </dgm:presLayoutVars>
      </dgm:prSet>
      <dgm:spPr/>
    </dgm:pt>
    <dgm:pt modelId="{999331A0-C81A-42DE-901C-B260C1865DEC}" type="pres">
      <dgm:prSet presAssocID="{937EB2B6-8E00-4AEA-A4F8-78F5C5497C73}" presName="sibTrans" presStyleCnt="0"/>
      <dgm:spPr/>
    </dgm:pt>
    <dgm:pt modelId="{C72F743A-B108-4562-915E-0B3FFDD29F22}" type="pres">
      <dgm:prSet presAssocID="{76B0B575-E2D2-4D01-8FB0-B3A139947DFA}" presName="compNode" presStyleCnt="0"/>
      <dgm:spPr/>
    </dgm:pt>
    <dgm:pt modelId="{91BEF289-2070-485A-B024-B497B7D8CE7A}" type="pres">
      <dgm:prSet presAssocID="{76B0B575-E2D2-4D01-8FB0-B3A139947DFA}" presName="bgRect" presStyleLbl="bgShp" presStyleIdx="1" presStyleCnt="4"/>
      <dgm:spPr/>
    </dgm:pt>
    <dgm:pt modelId="{971EA3D4-FEB9-4111-A6E4-40DC7CE5C2EB}" type="pres">
      <dgm:prSet presAssocID="{76B0B575-E2D2-4D01-8FB0-B3A139947D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F9E98620-BDD8-437F-95D6-9DAAC9F52889}" type="pres">
      <dgm:prSet presAssocID="{76B0B575-E2D2-4D01-8FB0-B3A139947DFA}" presName="spaceRect" presStyleCnt="0"/>
      <dgm:spPr/>
    </dgm:pt>
    <dgm:pt modelId="{F8D73354-F1D8-4F26-B51D-68FB3A5C6C6E}" type="pres">
      <dgm:prSet presAssocID="{76B0B575-E2D2-4D01-8FB0-B3A139947DFA}" presName="parTx" presStyleLbl="revTx" presStyleIdx="1" presStyleCnt="4">
        <dgm:presLayoutVars>
          <dgm:chMax val="0"/>
          <dgm:chPref val="0"/>
        </dgm:presLayoutVars>
      </dgm:prSet>
      <dgm:spPr/>
    </dgm:pt>
    <dgm:pt modelId="{3E96654E-C164-4B92-9B83-7F76CB92E1DD}" type="pres">
      <dgm:prSet presAssocID="{C8C52DB3-43E7-486F-BB84-327F20343698}" presName="sibTrans" presStyleCnt="0"/>
      <dgm:spPr/>
    </dgm:pt>
    <dgm:pt modelId="{2BA217BD-8703-44FD-8B7C-86CD1917FC95}" type="pres">
      <dgm:prSet presAssocID="{9C5A3FB9-6DAC-4ED0-A183-7041B87D33B0}" presName="compNode" presStyleCnt="0"/>
      <dgm:spPr/>
    </dgm:pt>
    <dgm:pt modelId="{A325E8FC-B09D-49C8-A9CB-FC8B8086F9E5}" type="pres">
      <dgm:prSet presAssocID="{9C5A3FB9-6DAC-4ED0-A183-7041B87D33B0}" presName="bgRect" presStyleLbl="bgShp" presStyleIdx="2" presStyleCnt="4" custScaleY="118623"/>
      <dgm:spPr/>
    </dgm:pt>
    <dgm:pt modelId="{978DB87C-7D44-4806-BE06-359D96CC7CDF}" type="pres">
      <dgm:prSet presAssocID="{9C5A3FB9-6DAC-4ED0-A183-7041B87D33B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961FB072-8384-41DF-BA49-611190AE2E7E}" type="pres">
      <dgm:prSet presAssocID="{9C5A3FB9-6DAC-4ED0-A183-7041B87D33B0}" presName="spaceRect" presStyleCnt="0"/>
      <dgm:spPr/>
    </dgm:pt>
    <dgm:pt modelId="{27A4EF2D-EBF2-406D-95CE-AF3DA5FC29F1}" type="pres">
      <dgm:prSet presAssocID="{9C5A3FB9-6DAC-4ED0-A183-7041B87D33B0}" presName="parTx" presStyleLbl="revTx" presStyleIdx="2" presStyleCnt="4">
        <dgm:presLayoutVars>
          <dgm:chMax val="0"/>
          <dgm:chPref val="0"/>
        </dgm:presLayoutVars>
      </dgm:prSet>
      <dgm:spPr/>
    </dgm:pt>
    <dgm:pt modelId="{7C477CA3-430E-4F31-83A0-474C119A0416}" type="pres">
      <dgm:prSet presAssocID="{5B14AABE-A655-4365-AC28-3BA1DF667373}" presName="sibTrans" presStyleCnt="0"/>
      <dgm:spPr/>
    </dgm:pt>
    <dgm:pt modelId="{E6CCBDF5-DF49-4295-974B-F1E401E3C8D4}" type="pres">
      <dgm:prSet presAssocID="{194D1575-7FE6-4E0B-8562-6F85B1B02CD6}" presName="compNode" presStyleCnt="0"/>
      <dgm:spPr/>
    </dgm:pt>
    <dgm:pt modelId="{1D137EE5-82FC-4611-8D39-A20FFA2E4F82}" type="pres">
      <dgm:prSet presAssocID="{194D1575-7FE6-4E0B-8562-6F85B1B02CD6}" presName="bgRect" presStyleLbl="bgShp" presStyleIdx="3" presStyleCnt="4"/>
      <dgm:spPr/>
    </dgm:pt>
    <dgm:pt modelId="{0F345570-A1F4-483B-BEC0-A606B9C471BA}" type="pres">
      <dgm:prSet presAssocID="{194D1575-7FE6-4E0B-8562-6F85B1B02C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302B3E50-3320-47B6-9042-C3DF58152315}" type="pres">
      <dgm:prSet presAssocID="{194D1575-7FE6-4E0B-8562-6F85B1B02CD6}" presName="spaceRect" presStyleCnt="0"/>
      <dgm:spPr/>
    </dgm:pt>
    <dgm:pt modelId="{750B9C3F-57CC-4F13-8352-D14756AA3893}" type="pres">
      <dgm:prSet presAssocID="{194D1575-7FE6-4E0B-8562-6F85B1B02CD6}" presName="parTx" presStyleLbl="revTx" presStyleIdx="3" presStyleCnt="4">
        <dgm:presLayoutVars>
          <dgm:chMax val="0"/>
          <dgm:chPref val="0"/>
        </dgm:presLayoutVars>
      </dgm:prSet>
      <dgm:spPr/>
    </dgm:pt>
  </dgm:ptLst>
  <dgm:cxnLst>
    <dgm:cxn modelId="{7DAE3E3C-0EE0-44E5-AA56-63C86335A58B}" type="presOf" srcId="{194D1575-7FE6-4E0B-8562-6F85B1B02CD6}" destId="{750B9C3F-57CC-4F13-8352-D14756AA3893}" srcOrd="0" destOrd="0" presId="urn:microsoft.com/office/officeart/2018/2/layout/IconVerticalSolidList"/>
    <dgm:cxn modelId="{83918245-BCC5-4061-8645-F0F4FDD3F17F}" type="presOf" srcId="{9C5A3FB9-6DAC-4ED0-A183-7041B87D33B0}" destId="{27A4EF2D-EBF2-406D-95CE-AF3DA5FC29F1}" srcOrd="0" destOrd="0" presId="urn:microsoft.com/office/officeart/2018/2/layout/IconVerticalSolidList"/>
    <dgm:cxn modelId="{B4538E75-D057-4528-8C49-EF360E3F9649}" srcId="{7A4F3AAD-6ACE-401E-B804-A0BAE288F4F0}" destId="{194D1575-7FE6-4E0B-8562-6F85B1B02CD6}" srcOrd="3" destOrd="0" parTransId="{A7AAB913-D2CD-4B9B-814C-99E45764D965}" sibTransId="{A1C1693B-2696-4588-BAA1-48F2B99FAD8D}"/>
    <dgm:cxn modelId="{1D6E80A3-06F1-4FB5-AE4B-396C246A509A}" type="presOf" srcId="{04F82F54-323B-4219-A7E3-44D7E40AAEAE}" destId="{443BFD71-F21E-4BC3-960C-BBAA9FBABFB1}" srcOrd="0" destOrd="0" presId="urn:microsoft.com/office/officeart/2018/2/layout/IconVerticalSolidList"/>
    <dgm:cxn modelId="{CD33DDB2-5046-476D-9193-00B5ACD517AD}" type="presOf" srcId="{7A4F3AAD-6ACE-401E-B804-A0BAE288F4F0}" destId="{070E3FA5-506C-41D6-8E27-24CE4CBD03C1}" srcOrd="0" destOrd="0" presId="urn:microsoft.com/office/officeart/2018/2/layout/IconVerticalSolidList"/>
    <dgm:cxn modelId="{4A5B41C1-9717-4B34-AB48-85EE55C394E7}" type="presOf" srcId="{76B0B575-E2D2-4D01-8FB0-B3A139947DFA}" destId="{F8D73354-F1D8-4F26-B51D-68FB3A5C6C6E}" srcOrd="0" destOrd="0" presId="urn:microsoft.com/office/officeart/2018/2/layout/IconVerticalSolidList"/>
    <dgm:cxn modelId="{09DA66C8-A5F6-4EEB-81AA-013A5ECF67F3}" srcId="{7A4F3AAD-6ACE-401E-B804-A0BAE288F4F0}" destId="{9C5A3FB9-6DAC-4ED0-A183-7041B87D33B0}" srcOrd="2" destOrd="0" parTransId="{BEBDFCC4-D6C8-49B5-A473-B55A715CC086}" sibTransId="{5B14AABE-A655-4365-AC28-3BA1DF667373}"/>
    <dgm:cxn modelId="{862B17DB-00E7-4242-B44B-F549DDCB433B}" srcId="{7A4F3AAD-6ACE-401E-B804-A0BAE288F4F0}" destId="{76B0B575-E2D2-4D01-8FB0-B3A139947DFA}" srcOrd="1" destOrd="0" parTransId="{DAC123A8-E0F0-4413-9232-FE26CD813AC4}" sibTransId="{C8C52DB3-43E7-486F-BB84-327F20343698}"/>
    <dgm:cxn modelId="{65A001F9-7D8C-4FB6-AB07-656A8550414E}" srcId="{7A4F3AAD-6ACE-401E-B804-A0BAE288F4F0}" destId="{04F82F54-323B-4219-A7E3-44D7E40AAEAE}" srcOrd="0" destOrd="0" parTransId="{D7576317-39B9-4399-B1A6-F298D8E51BC2}" sibTransId="{937EB2B6-8E00-4AEA-A4F8-78F5C5497C73}"/>
    <dgm:cxn modelId="{92FECA1D-64A3-4579-8391-88BB8643BAF4}" type="presParOf" srcId="{070E3FA5-506C-41D6-8E27-24CE4CBD03C1}" destId="{B786AAAF-211B-4CD7-8D9C-C77740485E0E}" srcOrd="0" destOrd="0" presId="urn:microsoft.com/office/officeart/2018/2/layout/IconVerticalSolidList"/>
    <dgm:cxn modelId="{B48EE008-FE12-4B8B-9C09-FCF54BB3D032}" type="presParOf" srcId="{B786AAAF-211B-4CD7-8D9C-C77740485E0E}" destId="{92D7FDB9-E9F2-482F-AD1B-7B49EC43DBF2}" srcOrd="0" destOrd="0" presId="urn:microsoft.com/office/officeart/2018/2/layout/IconVerticalSolidList"/>
    <dgm:cxn modelId="{0762667E-E37D-4561-B5F1-2BC29F26E425}" type="presParOf" srcId="{B786AAAF-211B-4CD7-8D9C-C77740485E0E}" destId="{C0472209-8DAF-4ABF-8CA4-678F6AC8C7E9}" srcOrd="1" destOrd="0" presId="urn:microsoft.com/office/officeart/2018/2/layout/IconVerticalSolidList"/>
    <dgm:cxn modelId="{7BE8793F-3A52-4D00-AE9C-86981930C9C3}" type="presParOf" srcId="{B786AAAF-211B-4CD7-8D9C-C77740485E0E}" destId="{65B82CE3-BD68-4536-BB30-FC22349DAF6C}" srcOrd="2" destOrd="0" presId="urn:microsoft.com/office/officeart/2018/2/layout/IconVerticalSolidList"/>
    <dgm:cxn modelId="{AB89A9B3-91DF-4538-8FCE-FEE7AD976EC6}" type="presParOf" srcId="{B786AAAF-211B-4CD7-8D9C-C77740485E0E}" destId="{443BFD71-F21E-4BC3-960C-BBAA9FBABFB1}" srcOrd="3" destOrd="0" presId="urn:microsoft.com/office/officeart/2018/2/layout/IconVerticalSolidList"/>
    <dgm:cxn modelId="{1D05EE9C-7EE5-4A1F-BC4B-68074A6007D0}" type="presParOf" srcId="{070E3FA5-506C-41D6-8E27-24CE4CBD03C1}" destId="{999331A0-C81A-42DE-901C-B260C1865DEC}" srcOrd="1" destOrd="0" presId="urn:microsoft.com/office/officeart/2018/2/layout/IconVerticalSolidList"/>
    <dgm:cxn modelId="{FACC559F-C2FE-46B4-A772-6B002B1B77E6}" type="presParOf" srcId="{070E3FA5-506C-41D6-8E27-24CE4CBD03C1}" destId="{C72F743A-B108-4562-915E-0B3FFDD29F22}" srcOrd="2" destOrd="0" presId="urn:microsoft.com/office/officeart/2018/2/layout/IconVerticalSolidList"/>
    <dgm:cxn modelId="{D2F741F2-6EF2-46A8-BC75-B278D4F2877E}" type="presParOf" srcId="{C72F743A-B108-4562-915E-0B3FFDD29F22}" destId="{91BEF289-2070-485A-B024-B497B7D8CE7A}" srcOrd="0" destOrd="0" presId="urn:microsoft.com/office/officeart/2018/2/layout/IconVerticalSolidList"/>
    <dgm:cxn modelId="{66FB1B6A-473C-4AD9-A10F-2B553071AEA6}" type="presParOf" srcId="{C72F743A-B108-4562-915E-0B3FFDD29F22}" destId="{971EA3D4-FEB9-4111-A6E4-40DC7CE5C2EB}" srcOrd="1" destOrd="0" presId="urn:microsoft.com/office/officeart/2018/2/layout/IconVerticalSolidList"/>
    <dgm:cxn modelId="{17DBD3A2-86CD-46B8-BBB2-5E6A694AD64E}" type="presParOf" srcId="{C72F743A-B108-4562-915E-0B3FFDD29F22}" destId="{F9E98620-BDD8-437F-95D6-9DAAC9F52889}" srcOrd="2" destOrd="0" presId="urn:microsoft.com/office/officeart/2018/2/layout/IconVerticalSolidList"/>
    <dgm:cxn modelId="{328535CE-C68E-4FDF-9A55-10CD19395904}" type="presParOf" srcId="{C72F743A-B108-4562-915E-0B3FFDD29F22}" destId="{F8D73354-F1D8-4F26-B51D-68FB3A5C6C6E}" srcOrd="3" destOrd="0" presId="urn:microsoft.com/office/officeart/2018/2/layout/IconVerticalSolidList"/>
    <dgm:cxn modelId="{D03137D5-9DE3-4B03-A06D-755D3EDD26DD}" type="presParOf" srcId="{070E3FA5-506C-41D6-8E27-24CE4CBD03C1}" destId="{3E96654E-C164-4B92-9B83-7F76CB92E1DD}" srcOrd="3" destOrd="0" presId="urn:microsoft.com/office/officeart/2018/2/layout/IconVerticalSolidList"/>
    <dgm:cxn modelId="{461C7358-64BA-464A-BB81-07F1290F980D}" type="presParOf" srcId="{070E3FA5-506C-41D6-8E27-24CE4CBD03C1}" destId="{2BA217BD-8703-44FD-8B7C-86CD1917FC95}" srcOrd="4" destOrd="0" presId="urn:microsoft.com/office/officeart/2018/2/layout/IconVerticalSolidList"/>
    <dgm:cxn modelId="{16B60F67-BD72-44AD-BC0A-E387131D7309}" type="presParOf" srcId="{2BA217BD-8703-44FD-8B7C-86CD1917FC95}" destId="{A325E8FC-B09D-49C8-A9CB-FC8B8086F9E5}" srcOrd="0" destOrd="0" presId="urn:microsoft.com/office/officeart/2018/2/layout/IconVerticalSolidList"/>
    <dgm:cxn modelId="{CB413F36-0CDE-4397-9F1E-508725883027}" type="presParOf" srcId="{2BA217BD-8703-44FD-8B7C-86CD1917FC95}" destId="{978DB87C-7D44-4806-BE06-359D96CC7CDF}" srcOrd="1" destOrd="0" presId="urn:microsoft.com/office/officeart/2018/2/layout/IconVerticalSolidList"/>
    <dgm:cxn modelId="{5F4D5CF1-DB1C-4E13-96DD-0FEF3DA683EA}" type="presParOf" srcId="{2BA217BD-8703-44FD-8B7C-86CD1917FC95}" destId="{961FB072-8384-41DF-BA49-611190AE2E7E}" srcOrd="2" destOrd="0" presId="urn:microsoft.com/office/officeart/2018/2/layout/IconVerticalSolidList"/>
    <dgm:cxn modelId="{E1FD9D4E-533F-4B1F-89FC-1CAC29E733FF}" type="presParOf" srcId="{2BA217BD-8703-44FD-8B7C-86CD1917FC95}" destId="{27A4EF2D-EBF2-406D-95CE-AF3DA5FC29F1}" srcOrd="3" destOrd="0" presId="urn:microsoft.com/office/officeart/2018/2/layout/IconVerticalSolidList"/>
    <dgm:cxn modelId="{B8F257BC-93B1-43A3-94A8-6659AA52CF3B}" type="presParOf" srcId="{070E3FA5-506C-41D6-8E27-24CE4CBD03C1}" destId="{7C477CA3-430E-4F31-83A0-474C119A0416}" srcOrd="5" destOrd="0" presId="urn:microsoft.com/office/officeart/2018/2/layout/IconVerticalSolidList"/>
    <dgm:cxn modelId="{E8D794B5-055A-4E3D-92C9-75561497290C}" type="presParOf" srcId="{070E3FA5-506C-41D6-8E27-24CE4CBD03C1}" destId="{E6CCBDF5-DF49-4295-974B-F1E401E3C8D4}" srcOrd="6" destOrd="0" presId="urn:microsoft.com/office/officeart/2018/2/layout/IconVerticalSolidList"/>
    <dgm:cxn modelId="{52916E78-6A57-4B5A-A6C6-D152CB46151E}" type="presParOf" srcId="{E6CCBDF5-DF49-4295-974B-F1E401E3C8D4}" destId="{1D137EE5-82FC-4611-8D39-A20FFA2E4F82}" srcOrd="0" destOrd="0" presId="urn:microsoft.com/office/officeart/2018/2/layout/IconVerticalSolidList"/>
    <dgm:cxn modelId="{1A12A72C-8B1E-4E23-AE06-74044B51B3F1}" type="presParOf" srcId="{E6CCBDF5-DF49-4295-974B-F1E401E3C8D4}" destId="{0F345570-A1F4-483B-BEC0-A606B9C471BA}" srcOrd="1" destOrd="0" presId="urn:microsoft.com/office/officeart/2018/2/layout/IconVerticalSolidList"/>
    <dgm:cxn modelId="{632BF38C-9BC9-4011-926F-819544C47939}" type="presParOf" srcId="{E6CCBDF5-DF49-4295-974B-F1E401E3C8D4}" destId="{302B3E50-3320-47B6-9042-C3DF58152315}" srcOrd="2" destOrd="0" presId="urn:microsoft.com/office/officeart/2018/2/layout/IconVerticalSolidList"/>
    <dgm:cxn modelId="{2388C965-40FF-4D9B-A8EA-E29CC81B4E3D}" type="presParOf" srcId="{E6CCBDF5-DF49-4295-974B-F1E401E3C8D4}" destId="{750B9C3F-57CC-4F13-8352-D14756AA38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22B45E-577D-4BB9-9DC6-D5B12C1D8B7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1F85478-413D-42C7-8336-270F96184566}">
      <dgm:prSet/>
      <dgm:spPr/>
      <dgm:t>
        <a:bodyPr/>
        <a:lstStyle/>
        <a:p>
          <a:r>
            <a:rPr lang="en-US" dirty="0"/>
            <a:t>Prohibits places of public accommodation from discriminating against individuals with disabilities. Sets the minimum standards for accessibility for alterations and new construction of commercial facilities and privately owned public accommodations. </a:t>
          </a:r>
        </a:p>
      </dgm:t>
    </dgm:pt>
    <dgm:pt modelId="{8386B268-474A-45E5-BEDB-D68B70EBDFEA}" type="parTrans" cxnId="{A2A76DEF-5C7F-4088-83C3-3B758D80A539}">
      <dgm:prSet/>
      <dgm:spPr/>
      <dgm:t>
        <a:bodyPr/>
        <a:lstStyle/>
        <a:p>
          <a:endParaRPr lang="en-US"/>
        </a:p>
      </dgm:t>
    </dgm:pt>
    <dgm:pt modelId="{0158C184-EAAA-4215-8238-09847DB3F5D5}" type="sibTrans" cxnId="{A2A76DEF-5C7F-4088-83C3-3B758D80A539}">
      <dgm:prSet/>
      <dgm:spPr/>
      <dgm:t>
        <a:bodyPr/>
        <a:lstStyle/>
        <a:p>
          <a:endParaRPr lang="en-US"/>
        </a:p>
      </dgm:t>
    </dgm:pt>
    <dgm:pt modelId="{77CA832F-07D9-4790-8D23-18BD5E146B95}">
      <dgm:prSet custT="1"/>
      <dgm:spPr/>
      <dgm:t>
        <a:bodyPr/>
        <a:lstStyle/>
        <a:p>
          <a:r>
            <a:rPr lang="en-US" sz="1600" dirty="0"/>
            <a:t>Directs businesses to make "reasonable modifications" to their usual ways of doing things when serving people with disabilities.</a:t>
          </a:r>
        </a:p>
      </dgm:t>
    </dgm:pt>
    <dgm:pt modelId="{7345C8C1-F9A7-4226-B58B-A897EF9C6D72}" type="parTrans" cxnId="{AAAB664C-1EB4-4505-B23B-5CF9125EC162}">
      <dgm:prSet/>
      <dgm:spPr/>
      <dgm:t>
        <a:bodyPr/>
        <a:lstStyle/>
        <a:p>
          <a:endParaRPr lang="en-US"/>
        </a:p>
      </dgm:t>
    </dgm:pt>
    <dgm:pt modelId="{D3F64934-E994-4BB7-BC7C-B3D8AD5B4FBC}" type="sibTrans" cxnId="{AAAB664C-1EB4-4505-B23B-5CF9125EC162}">
      <dgm:prSet/>
      <dgm:spPr/>
      <dgm:t>
        <a:bodyPr/>
        <a:lstStyle/>
        <a:p>
          <a:endParaRPr lang="en-US"/>
        </a:p>
      </dgm:t>
    </dgm:pt>
    <dgm:pt modelId="{F6229A76-442F-4769-94B1-74F8EC451FEA}">
      <dgm:prSet custT="1"/>
      <dgm:spPr/>
      <dgm:t>
        <a:bodyPr/>
        <a:lstStyle/>
        <a:p>
          <a:r>
            <a:rPr lang="en-US" sz="1600" dirty="0"/>
            <a:t>Requires that businesses take steps necessary to communicate effectively with customers with vision, hearing, and speech disabilities.</a:t>
          </a:r>
        </a:p>
      </dgm:t>
    </dgm:pt>
    <dgm:pt modelId="{FF6F51B0-A380-4C46-9EBE-75FAC4D1FF49}" type="parTrans" cxnId="{E917CF8F-16C2-4526-8726-E1E6C247C951}">
      <dgm:prSet/>
      <dgm:spPr/>
      <dgm:t>
        <a:bodyPr/>
        <a:lstStyle/>
        <a:p>
          <a:endParaRPr lang="en-US"/>
        </a:p>
      </dgm:t>
    </dgm:pt>
    <dgm:pt modelId="{D6BE7344-9D16-457A-B0D1-B4802144917D}" type="sibTrans" cxnId="{E917CF8F-16C2-4526-8726-E1E6C247C951}">
      <dgm:prSet/>
      <dgm:spPr/>
      <dgm:t>
        <a:bodyPr/>
        <a:lstStyle/>
        <a:p>
          <a:endParaRPr lang="en-US"/>
        </a:p>
      </dgm:t>
    </dgm:pt>
    <dgm:pt modelId="{ED2B6350-713A-4579-98B9-F10C39E3E35E}">
      <dgm:prSet custT="1"/>
      <dgm:spPr/>
      <dgm:t>
        <a:bodyPr/>
        <a:lstStyle/>
        <a:p>
          <a:r>
            <a:rPr lang="en-US" sz="1600" dirty="0"/>
            <a:t>Regulated and enforced by the U.S. Department of Justice. </a:t>
          </a:r>
        </a:p>
      </dgm:t>
    </dgm:pt>
    <dgm:pt modelId="{1CDDF762-2060-474D-8C46-288998297675}" type="parTrans" cxnId="{2C3E5AB9-FB6C-4D5C-88DB-56673A3449B3}">
      <dgm:prSet/>
      <dgm:spPr/>
      <dgm:t>
        <a:bodyPr/>
        <a:lstStyle/>
        <a:p>
          <a:endParaRPr lang="en-US"/>
        </a:p>
      </dgm:t>
    </dgm:pt>
    <dgm:pt modelId="{DE0E3197-207C-4374-A35B-948FEEEA033D}" type="sibTrans" cxnId="{2C3E5AB9-FB6C-4D5C-88DB-56673A3449B3}">
      <dgm:prSet/>
      <dgm:spPr/>
      <dgm:t>
        <a:bodyPr/>
        <a:lstStyle/>
        <a:p>
          <a:endParaRPr lang="en-US"/>
        </a:p>
      </dgm:t>
    </dgm:pt>
    <dgm:pt modelId="{41F7A196-7410-4AEE-A71A-386EC2465FA1}" type="pres">
      <dgm:prSet presAssocID="{0D22B45E-577D-4BB9-9DC6-D5B12C1D8B7B}" presName="root" presStyleCnt="0">
        <dgm:presLayoutVars>
          <dgm:dir/>
          <dgm:resizeHandles val="exact"/>
        </dgm:presLayoutVars>
      </dgm:prSet>
      <dgm:spPr/>
    </dgm:pt>
    <dgm:pt modelId="{B6284140-9908-4201-9E63-B61F227ABF9E}" type="pres">
      <dgm:prSet presAssocID="{61F85478-413D-42C7-8336-270F96184566}" presName="compNode" presStyleCnt="0"/>
      <dgm:spPr/>
    </dgm:pt>
    <dgm:pt modelId="{E54E940E-2855-4DBC-83EC-01031595F97F}" type="pres">
      <dgm:prSet presAssocID="{61F85478-413D-42C7-8336-270F96184566}" presName="bgRect" presStyleLbl="bgShp" presStyleIdx="0" presStyleCnt="4"/>
      <dgm:spPr/>
    </dgm:pt>
    <dgm:pt modelId="{237610B7-D8EB-42B5-84E1-B814EB90382D}" type="pres">
      <dgm:prSet presAssocID="{61F85478-413D-42C7-8336-270F961845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heelchair Access"/>
        </a:ext>
      </dgm:extLst>
    </dgm:pt>
    <dgm:pt modelId="{6B8ADCD1-63C1-4FD8-997D-EFAB5910FA8C}" type="pres">
      <dgm:prSet presAssocID="{61F85478-413D-42C7-8336-270F96184566}" presName="spaceRect" presStyleCnt="0"/>
      <dgm:spPr/>
    </dgm:pt>
    <dgm:pt modelId="{52CE9F48-F27F-462D-A983-95C41F172789}" type="pres">
      <dgm:prSet presAssocID="{61F85478-413D-42C7-8336-270F96184566}" presName="parTx" presStyleLbl="revTx" presStyleIdx="0" presStyleCnt="4">
        <dgm:presLayoutVars>
          <dgm:chMax val="0"/>
          <dgm:chPref val="0"/>
        </dgm:presLayoutVars>
      </dgm:prSet>
      <dgm:spPr/>
    </dgm:pt>
    <dgm:pt modelId="{1E13F99F-68E2-4D27-AE40-7C78211DA27C}" type="pres">
      <dgm:prSet presAssocID="{0158C184-EAAA-4215-8238-09847DB3F5D5}" presName="sibTrans" presStyleCnt="0"/>
      <dgm:spPr/>
    </dgm:pt>
    <dgm:pt modelId="{4C010C4A-D833-4C93-8F80-B8C1E622751C}" type="pres">
      <dgm:prSet presAssocID="{77CA832F-07D9-4790-8D23-18BD5E146B95}" presName="compNode" presStyleCnt="0"/>
      <dgm:spPr/>
    </dgm:pt>
    <dgm:pt modelId="{557571B9-9180-4C06-B71C-7975400698B3}" type="pres">
      <dgm:prSet presAssocID="{77CA832F-07D9-4790-8D23-18BD5E146B95}" presName="bgRect" presStyleLbl="bgShp" presStyleIdx="1" presStyleCnt="4"/>
      <dgm:spPr>
        <a:solidFill>
          <a:schemeClr val="bg2">
            <a:lumMod val="50000"/>
          </a:schemeClr>
        </a:solidFill>
      </dgm:spPr>
    </dgm:pt>
    <dgm:pt modelId="{69D29F35-C9C4-4BF0-8A11-C3F508E54B5B}" type="pres">
      <dgm:prSet presAssocID="{77CA832F-07D9-4790-8D23-18BD5E146B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7DC66BCF-5CF7-498B-90B8-B2B681DF0162}" type="pres">
      <dgm:prSet presAssocID="{77CA832F-07D9-4790-8D23-18BD5E146B95}" presName="spaceRect" presStyleCnt="0"/>
      <dgm:spPr/>
    </dgm:pt>
    <dgm:pt modelId="{1D4BC314-B2DE-4241-B6B3-DCE4E97EAD00}" type="pres">
      <dgm:prSet presAssocID="{77CA832F-07D9-4790-8D23-18BD5E146B95}" presName="parTx" presStyleLbl="revTx" presStyleIdx="1" presStyleCnt="4">
        <dgm:presLayoutVars>
          <dgm:chMax val="0"/>
          <dgm:chPref val="0"/>
        </dgm:presLayoutVars>
      </dgm:prSet>
      <dgm:spPr/>
    </dgm:pt>
    <dgm:pt modelId="{54040180-7550-4206-9BA2-CB76AD43D8BA}" type="pres">
      <dgm:prSet presAssocID="{D3F64934-E994-4BB7-BC7C-B3D8AD5B4FBC}" presName="sibTrans" presStyleCnt="0"/>
      <dgm:spPr/>
    </dgm:pt>
    <dgm:pt modelId="{8ADD00BB-0683-4DF1-A500-AEBC0E9197FC}" type="pres">
      <dgm:prSet presAssocID="{F6229A76-442F-4769-94B1-74F8EC451FEA}" presName="compNode" presStyleCnt="0"/>
      <dgm:spPr/>
    </dgm:pt>
    <dgm:pt modelId="{A52E7D66-7CB5-42DD-A5AD-470884187548}" type="pres">
      <dgm:prSet presAssocID="{F6229A76-442F-4769-94B1-74F8EC451FEA}" presName="bgRect" presStyleLbl="bgShp" presStyleIdx="2" presStyleCnt="4" custLinFactNeighborX="3658" custLinFactNeighborY="-3095"/>
      <dgm:spPr/>
    </dgm:pt>
    <dgm:pt modelId="{E10CEACC-7D00-4557-92AF-670BF965D47E}" type="pres">
      <dgm:prSet presAssocID="{F6229A76-442F-4769-94B1-74F8EC451F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af"/>
        </a:ext>
      </dgm:extLst>
    </dgm:pt>
    <dgm:pt modelId="{46387D78-96BF-4791-ADE6-177921F628AF}" type="pres">
      <dgm:prSet presAssocID="{F6229A76-442F-4769-94B1-74F8EC451FEA}" presName="spaceRect" presStyleCnt="0"/>
      <dgm:spPr/>
    </dgm:pt>
    <dgm:pt modelId="{21213974-F2B1-45E8-8FEB-F703819F309F}" type="pres">
      <dgm:prSet presAssocID="{F6229A76-442F-4769-94B1-74F8EC451FEA}" presName="parTx" presStyleLbl="revTx" presStyleIdx="2" presStyleCnt="4">
        <dgm:presLayoutVars>
          <dgm:chMax val="0"/>
          <dgm:chPref val="0"/>
        </dgm:presLayoutVars>
      </dgm:prSet>
      <dgm:spPr/>
    </dgm:pt>
    <dgm:pt modelId="{7600E275-9BED-43AC-9ECF-C9C7126317AB}" type="pres">
      <dgm:prSet presAssocID="{D6BE7344-9D16-457A-B0D1-B4802144917D}" presName="sibTrans" presStyleCnt="0"/>
      <dgm:spPr/>
    </dgm:pt>
    <dgm:pt modelId="{807183A2-C67D-45A2-92B0-883491351FD0}" type="pres">
      <dgm:prSet presAssocID="{ED2B6350-713A-4579-98B9-F10C39E3E35E}" presName="compNode" presStyleCnt="0"/>
      <dgm:spPr/>
    </dgm:pt>
    <dgm:pt modelId="{532A5EDE-6A15-4900-8184-F0435C6AB2B4}" type="pres">
      <dgm:prSet presAssocID="{ED2B6350-713A-4579-98B9-F10C39E3E35E}" presName="bgRect" presStyleLbl="bgShp" presStyleIdx="3" presStyleCnt="4"/>
      <dgm:spPr/>
    </dgm:pt>
    <dgm:pt modelId="{1277CFD1-DE83-451E-AF67-8DC5F14C4A00}" type="pres">
      <dgm:prSet presAssocID="{ED2B6350-713A-4579-98B9-F10C39E3E3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B001A3DB-6238-4254-ABB1-DF7B4BDF9CE8}" type="pres">
      <dgm:prSet presAssocID="{ED2B6350-713A-4579-98B9-F10C39E3E35E}" presName="spaceRect" presStyleCnt="0"/>
      <dgm:spPr/>
    </dgm:pt>
    <dgm:pt modelId="{F121BBA2-82F9-4986-9629-536F2EAE31E6}" type="pres">
      <dgm:prSet presAssocID="{ED2B6350-713A-4579-98B9-F10C39E3E35E}" presName="parTx" presStyleLbl="revTx" presStyleIdx="3" presStyleCnt="4">
        <dgm:presLayoutVars>
          <dgm:chMax val="0"/>
          <dgm:chPref val="0"/>
        </dgm:presLayoutVars>
      </dgm:prSet>
      <dgm:spPr/>
    </dgm:pt>
  </dgm:ptLst>
  <dgm:cxnLst>
    <dgm:cxn modelId="{582C0003-7E56-42CC-A91F-4A011D35577E}" type="presOf" srcId="{77CA832F-07D9-4790-8D23-18BD5E146B95}" destId="{1D4BC314-B2DE-4241-B6B3-DCE4E97EAD00}" srcOrd="0" destOrd="0" presId="urn:microsoft.com/office/officeart/2018/2/layout/IconVerticalSolidList"/>
    <dgm:cxn modelId="{AFD11137-FBFD-4E38-8F1A-A45A116ABEEF}" type="presOf" srcId="{61F85478-413D-42C7-8336-270F96184566}" destId="{52CE9F48-F27F-462D-A983-95C41F172789}" srcOrd="0" destOrd="0" presId="urn:microsoft.com/office/officeart/2018/2/layout/IconVerticalSolidList"/>
    <dgm:cxn modelId="{AAAB664C-1EB4-4505-B23B-5CF9125EC162}" srcId="{0D22B45E-577D-4BB9-9DC6-D5B12C1D8B7B}" destId="{77CA832F-07D9-4790-8D23-18BD5E146B95}" srcOrd="1" destOrd="0" parTransId="{7345C8C1-F9A7-4226-B58B-A897EF9C6D72}" sibTransId="{D3F64934-E994-4BB7-BC7C-B3D8AD5B4FBC}"/>
    <dgm:cxn modelId="{7C050272-CAA5-4B57-BF48-952A617BC881}" type="presOf" srcId="{F6229A76-442F-4769-94B1-74F8EC451FEA}" destId="{21213974-F2B1-45E8-8FEB-F703819F309F}" srcOrd="0" destOrd="0" presId="urn:microsoft.com/office/officeart/2018/2/layout/IconVerticalSolidList"/>
    <dgm:cxn modelId="{DA9D8378-E59A-48EA-A1D5-F0BAD0A402E5}" type="presOf" srcId="{ED2B6350-713A-4579-98B9-F10C39E3E35E}" destId="{F121BBA2-82F9-4986-9629-536F2EAE31E6}" srcOrd="0" destOrd="0" presId="urn:microsoft.com/office/officeart/2018/2/layout/IconVerticalSolidList"/>
    <dgm:cxn modelId="{E917CF8F-16C2-4526-8726-E1E6C247C951}" srcId="{0D22B45E-577D-4BB9-9DC6-D5B12C1D8B7B}" destId="{F6229A76-442F-4769-94B1-74F8EC451FEA}" srcOrd="2" destOrd="0" parTransId="{FF6F51B0-A380-4C46-9EBE-75FAC4D1FF49}" sibTransId="{D6BE7344-9D16-457A-B0D1-B4802144917D}"/>
    <dgm:cxn modelId="{A3B1A8B1-6673-4700-AD42-B82F8E1EA064}" type="presOf" srcId="{0D22B45E-577D-4BB9-9DC6-D5B12C1D8B7B}" destId="{41F7A196-7410-4AEE-A71A-386EC2465FA1}" srcOrd="0" destOrd="0" presId="urn:microsoft.com/office/officeart/2018/2/layout/IconVerticalSolidList"/>
    <dgm:cxn modelId="{2C3E5AB9-FB6C-4D5C-88DB-56673A3449B3}" srcId="{0D22B45E-577D-4BB9-9DC6-D5B12C1D8B7B}" destId="{ED2B6350-713A-4579-98B9-F10C39E3E35E}" srcOrd="3" destOrd="0" parTransId="{1CDDF762-2060-474D-8C46-288998297675}" sibTransId="{DE0E3197-207C-4374-A35B-948FEEEA033D}"/>
    <dgm:cxn modelId="{A2A76DEF-5C7F-4088-83C3-3B758D80A539}" srcId="{0D22B45E-577D-4BB9-9DC6-D5B12C1D8B7B}" destId="{61F85478-413D-42C7-8336-270F96184566}" srcOrd="0" destOrd="0" parTransId="{8386B268-474A-45E5-BEDB-D68B70EBDFEA}" sibTransId="{0158C184-EAAA-4215-8238-09847DB3F5D5}"/>
    <dgm:cxn modelId="{98FAD94E-547B-4909-A166-1CB1B1DF46A0}" type="presParOf" srcId="{41F7A196-7410-4AEE-A71A-386EC2465FA1}" destId="{B6284140-9908-4201-9E63-B61F227ABF9E}" srcOrd="0" destOrd="0" presId="urn:microsoft.com/office/officeart/2018/2/layout/IconVerticalSolidList"/>
    <dgm:cxn modelId="{19AFAECD-AFB4-401E-8E10-D80BDC466B9A}" type="presParOf" srcId="{B6284140-9908-4201-9E63-B61F227ABF9E}" destId="{E54E940E-2855-4DBC-83EC-01031595F97F}" srcOrd="0" destOrd="0" presId="urn:microsoft.com/office/officeart/2018/2/layout/IconVerticalSolidList"/>
    <dgm:cxn modelId="{69F12523-CB23-461E-96BC-67C4ACFD269F}" type="presParOf" srcId="{B6284140-9908-4201-9E63-B61F227ABF9E}" destId="{237610B7-D8EB-42B5-84E1-B814EB90382D}" srcOrd="1" destOrd="0" presId="urn:microsoft.com/office/officeart/2018/2/layout/IconVerticalSolidList"/>
    <dgm:cxn modelId="{69FE0E7A-F6B9-498C-A1D8-EE92005A2A79}" type="presParOf" srcId="{B6284140-9908-4201-9E63-B61F227ABF9E}" destId="{6B8ADCD1-63C1-4FD8-997D-EFAB5910FA8C}" srcOrd="2" destOrd="0" presId="urn:microsoft.com/office/officeart/2018/2/layout/IconVerticalSolidList"/>
    <dgm:cxn modelId="{EE0520F1-D802-487D-82C6-57A03E6752D9}" type="presParOf" srcId="{B6284140-9908-4201-9E63-B61F227ABF9E}" destId="{52CE9F48-F27F-462D-A983-95C41F172789}" srcOrd="3" destOrd="0" presId="urn:microsoft.com/office/officeart/2018/2/layout/IconVerticalSolidList"/>
    <dgm:cxn modelId="{CD568C8D-2BD0-49DF-A06A-80DBBCBDFE69}" type="presParOf" srcId="{41F7A196-7410-4AEE-A71A-386EC2465FA1}" destId="{1E13F99F-68E2-4D27-AE40-7C78211DA27C}" srcOrd="1" destOrd="0" presId="urn:microsoft.com/office/officeart/2018/2/layout/IconVerticalSolidList"/>
    <dgm:cxn modelId="{52F94242-63EC-48DF-A218-0D349427CAE7}" type="presParOf" srcId="{41F7A196-7410-4AEE-A71A-386EC2465FA1}" destId="{4C010C4A-D833-4C93-8F80-B8C1E622751C}" srcOrd="2" destOrd="0" presId="urn:microsoft.com/office/officeart/2018/2/layout/IconVerticalSolidList"/>
    <dgm:cxn modelId="{8903517F-E2E5-4317-AE84-6F6D7F2C21DB}" type="presParOf" srcId="{4C010C4A-D833-4C93-8F80-B8C1E622751C}" destId="{557571B9-9180-4C06-B71C-7975400698B3}" srcOrd="0" destOrd="0" presId="urn:microsoft.com/office/officeart/2018/2/layout/IconVerticalSolidList"/>
    <dgm:cxn modelId="{095B0031-3956-4B55-A1D3-D6CF98C9BA8F}" type="presParOf" srcId="{4C010C4A-D833-4C93-8F80-B8C1E622751C}" destId="{69D29F35-C9C4-4BF0-8A11-C3F508E54B5B}" srcOrd="1" destOrd="0" presId="urn:microsoft.com/office/officeart/2018/2/layout/IconVerticalSolidList"/>
    <dgm:cxn modelId="{799505F8-B54E-4AEF-8E4C-882BC81495F3}" type="presParOf" srcId="{4C010C4A-D833-4C93-8F80-B8C1E622751C}" destId="{7DC66BCF-5CF7-498B-90B8-B2B681DF0162}" srcOrd="2" destOrd="0" presId="urn:microsoft.com/office/officeart/2018/2/layout/IconVerticalSolidList"/>
    <dgm:cxn modelId="{1AFE4664-BF31-462B-88DB-4819D561DCB5}" type="presParOf" srcId="{4C010C4A-D833-4C93-8F80-B8C1E622751C}" destId="{1D4BC314-B2DE-4241-B6B3-DCE4E97EAD00}" srcOrd="3" destOrd="0" presId="urn:microsoft.com/office/officeart/2018/2/layout/IconVerticalSolidList"/>
    <dgm:cxn modelId="{494DF5A5-30FF-4223-A830-C7F7CD7AC096}" type="presParOf" srcId="{41F7A196-7410-4AEE-A71A-386EC2465FA1}" destId="{54040180-7550-4206-9BA2-CB76AD43D8BA}" srcOrd="3" destOrd="0" presId="urn:microsoft.com/office/officeart/2018/2/layout/IconVerticalSolidList"/>
    <dgm:cxn modelId="{DFB73624-7FCF-4477-9DF8-BD8996B3F820}" type="presParOf" srcId="{41F7A196-7410-4AEE-A71A-386EC2465FA1}" destId="{8ADD00BB-0683-4DF1-A500-AEBC0E9197FC}" srcOrd="4" destOrd="0" presId="urn:microsoft.com/office/officeart/2018/2/layout/IconVerticalSolidList"/>
    <dgm:cxn modelId="{9AE4545F-B07B-46B5-B552-A1A9F174D202}" type="presParOf" srcId="{8ADD00BB-0683-4DF1-A500-AEBC0E9197FC}" destId="{A52E7D66-7CB5-42DD-A5AD-470884187548}" srcOrd="0" destOrd="0" presId="urn:microsoft.com/office/officeart/2018/2/layout/IconVerticalSolidList"/>
    <dgm:cxn modelId="{11386EF6-1ADB-4C8F-8377-81891A52E881}" type="presParOf" srcId="{8ADD00BB-0683-4DF1-A500-AEBC0E9197FC}" destId="{E10CEACC-7D00-4557-92AF-670BF965D47E}" srcOrd="1" destOrd="0" presId="urn:microsoft.com/office/officeart/2018/2/layout/IconVerticalSolidList"/>
    <dgm:cxn modelId="{B14CF3B7-604E-4C71-9865-7BD19662FADA}" type="presParOf" srcId="{8ADD00BB-0683-4DF1-A500-AEBC0E9197FC}" destId="{46387D78-96BF-4791-ADE6-177921F628AF}" srcOrd="2" destOrd="0" presId="urn:microsoft.com/office/officeart/2018/2/layout/IconVerticalSolidList"/>
    <dgm:cxn modelId="{5BB27FE5-EEF5-4015-9EA7-BB0A8264044F}" type="presParOf" srcId="{8ADD00BB-0683-4DF1-A500-AEBC0E9197FC}" destId="{21213974-F2B1-45E8-8FEB-F703819F309F}" srcOrd="3" destOrd="0" presId="urn:microsoft.com/office/officeart/2018/2/layout/IconVerticalSolidList"/>
    <dgm:cxn modelId="{F622B25C-1D29-40A9-82B4-F9B04D87FE75}" type="presParOf" srcId="{41F7A196-7410-4AEE-A71A-386EC2465FA1}" destId="{7600E275-9BED-43AC-9ECF-C9C7126317AB}" srcOrd="5" destOrd="0" presId="urn:microsoft.com/office/officeart/2018/2/layout/IconVerticalSolidList"/>
    <dgm:cxn modelId="{C86BE1D0-BA53-49ED-B859-7319FE4BBB19}" type="presParOf" srcId="{41F7A196-7410-4AEE-A71A-386EC2465FA1}" destId="{807183A2-C67D-45A2-92B0-883491351FD0}" srcOrd="6" destOrd="0" presId="urn:microsoft.com/office/officeart/2018/2/layout/IconVerticalSolidList"/>
    <dgm:cxn modelId="{A527C4C9-250F-40F3-A042-04D48A7B0E1E}" type="presParOf" srcId="{807183A2-C67D-45A2-92B0-883491351FD0}" destId="{532A5EDE-6A15-4900-8184-F0435C6AB2B4}" srcOrd="0" destOrd="0" presId="urn:microsoft.com/office/officeart/2018/2/layout/IconVerticalSolidList"/>
    <dgm:cxn modelId="{68368040-3BEF-4502-A1B9-AD2F1721C967}" type="presParOf" srcId="{807183A2-C67D-45A2-92B0-883491351FD0}" destId="{1277CFD1-DE83-451E-AF67-8DC5F14C4A00}" srcOrd="1" destOrd="0" presId="urn:microsoft.com/office/officeart/2018/2/layout/IconVerticalSolidList"/>
    <dgm:cxn modelId="{9C42EBF6-2B3A-48BE-8A97-4E67E6A7FA6A}" type="presParOf" srcId="{807183A2-C67D-45A2-92B0-883491351FD0}" destId="{B001A3DB-6238-4254-ABB1-DF7B4BDF9CE8}" srcOrd="2" destOrd="0" presId="urn:microsoft.com/office/officeart/2018/2/layout/IconVerticalSolidList"/>
    <dgm:cxn modelId="{B095CD00-F730-4BAA-982B-3D4CAB254023}" type="presParOf" srcId="{807183A2-C67D-45A2-92B0-883491351FD0}" destId="{F121BBA2-82F9-4986-9629-536F2EAE31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DDE6E8-D3E5-4A5F-A892-EEF83FC99C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41A429A-87EB-4687-A6E6-4E38D1A7E332}">
      <dgm:prSet/>
      <dgm:spPr/>
      <dgm:t>
        <a:bodyPr/>
        <a:lstStyle/>
        <a:p>
          <a:pPr>
            <a:lnSpc>
              <a:spcPct val="100000"/>
            </a:lnSpc>
          </a:pPr>
          <a:r>
            <a:rPr lang="en-US"/>
            <a:t>More than a job – it’s a </a:t>
          </a:r>
          <a:r>
            <a:rPr lang="en-US" b="1" i="1"/>
            <a:t>movement</a:t>
          </a:r>
          <a:r>
            <a:rPr lang="en-US"/>
            <a:t>.  </a:t>
          </a:r>
          <a:endParaRPr lang="en-US" dirty="0"/>
        </a:p>
      </dgm:t>
    </dgm:pt>
    <dgm:pt modelId="{C9B00165-FFE5-4983-903A-D35480C97309}" type="parTrans" cxnId="{7F5E004D-F480-4F77-82D5-C5B6591959C3}">
      <dgm:prSet/>
      <dgm:spPr/>
      <dgm:t>
        <a:bodyPr/>
        <a:lstStyle/>
        <a:p>
          <a:endParaRPr lang="en-US"/>
        </a:p>
      </dgm:t>
    </dgm:pt>
    <dgm:pt modelId="{6C678E55-DF2A-4222-BABA-AF0A0B1155D4}" type="sibTrans" cxnId="{7F5E004D-F480-4F77-82D5-C5B6591959C3}">
      <dgm:prSet/>
      <dgm:spPr/>
      <dgm:t>
        <a:bodyPr/>
        <a:lstStyle/>
        <a:p>
          <a:endParaRPr lang="en-US"/>
        </a:p>
      </dgm:t>
    </dgm:pt>
    <dgm:pt modelId="{698C9E14-63C7-4D9E-A50E-355EAA78EDD5}">
      <dgm:prSet/>
      <dgm:spPr/>
      <dgm:t>
        <a:bodyPr/>
        <a:lstStyle/>
        <a:p>
          <a:pPr>
            <a:lnSpc>
              <a:spcPct val="100000"/>
            </a:lnSpc>
          </a:pPr>
          <a:r>
            <a:rPr lang="en-US" b="1" i="1"/>
            <a:t>Inspired</a:t>
          </a:r>
          <a:r>
            <a:rPr lang="en-US" i="1"/>
            <a:t> </a:t>
          </a:r>
          <a:r>
            <a:rPr lang="en-US"/>
            <a:t>staff &amp; managers make things happen, no matter what.</a:t>
          </a:r>
          <a:endParaRPr lang="en-US" dirty="0"/>
        </a:p>
      </dgm:t>
    </dgm:pt>
    <dgm:pt modelId="{C97D36BE-018B-4DDC-9CFE-F28F58BE3FBE}" type="parTrans" cxnId="{33418335-AA83-4841-AD07-D59F79179360}">
      <dgm:prSet/>
      <dgm:spPr/>
      <dgm:t>
        <a:bodyPr/>
        <a:lstStyle/>
        <a:p>
          <a:endParaRPr lang="en-US"/>
        </a:p>
      </dgm:t>
    </dgm:pt>
    <dgm:pt modelId="{ED9DDD6D-DEF3-433E-A172-A45C9AA935CE}" type="sibTrans" cxnId="{33418335-AA83-4841-AD07-D59F79179360}">
      <dgm:prSet/>
      <dgm:spPr/>
      <dgm:t>
        <a:bodyPr/>
        <a:lstStyle/>
        <a:p>
          <a:endParaRPr lang="en-US"/>
        </a:p>
      </dgm:t>
    </dgm:pt>
    <dgm:pt modelId="{9EFBBFC9-5A66-4AF5-BC8C-D04FB89CC0C0}">
      <dgm:prSet/>
      <dgm:spPr/>
      <dgm:t>
        <a:bodyPr/>
        <a:lstStyle/>
        <a:p>
          <a:pPr>
            <a:lnSpc>
              <a:spcPct val="100000"/>
            </a:lnSpc>
          </a:pPr>
          <a:r>
            <a:rPr lang="en-US" b="0" i="0" dirty="0"/>
            <a:t>Ultimately</a:t>
          </a:r>
          <a:r>
            <a:rPr lang="en-US" b="1" i="0" dirty="0"/>
            <a:t> </a:t>
          </a:r>
          <a:r>
            <a:rPr lang="en-US" b="0" i="0" dirty="0"/>
            <a:t>our job is to be </a:t>
          </a:r>
          <a:r>
            <a:rPr lang="en-US" b="1" i="1" dirty="0"/>
            <a:t>change agents.</a:t>
          </a:r>
          <a:endParaRPr lang="en-US" dirty="0"/>
        </a:p>
      </dgm:t>
    </dgm:pt>
    <dgm:pt modelId="{C6AEAB22-1BF7-474B-BCCC-F83449964E56}" type="parTrans" cxnId="{4BF81105-30B2-49C8-A56C-715806849706}">
      <dgm:prSet/>
      <dgm:spPr/>
      <dgm:t>
        <a:bodyPr/>
        <a:lstStyle/>
        <a:p>
          <a:endParaRPr lang="en-US"/>
        </a:p>
      </dgm:t>
    </dgm:pt>
    <dgm:pt modelId="{16711F71-577B-44A6-B447-AA36EBA77DE0}" type="sibTrans" cxnId="{4BF81105-30B2-49C8-A56C-715806849706}">
      <dgm:prSet/>
      <dgm:spPr/>
      <dgm:t>
        <a:bodyPr/>
        <a:lstStyle/>
        <a:p>
          <a:endParaRPr lang="en-US"/>
        </a:p>
      </dgm:t>
    </dgm:pt>
    <dgm:pt modelId="{98E82070-53AB-43C5-BC70-709B8956EABE}" type="pres">
      <dgm:prSet presAssocID="{28DDE6E8-D3E5-4A5F-A892-EEF83FC99C2E}" presName="root" presStyleCnt="0">
        <dgm:presLayoutVars>
          <dgm:dir/>
          <dgm:resizeHandles val="exact"/>
        </dgm:presLayoutVars>
      </dgm:prSet>
      <dgm:spPr/>
    </dgm:pt>
    <dgm:pt modelId="{C38031E1-1367-46BF-B175-69AFD4CAFA1B}" type="pres">
      <dgm:prSet presAssocID="{A41A429A-87EB-4687-A6E6-4E38D1A7E332}" presName="compNode" presStyleCnt="0"/>
      <dgm:spPr/>
    </dgm:pt>
    <dgm:pt modelId="{94E1EA59-3A4D-4D81-8D47-B7A798F475E1}" type="pres">
      <dgm:prSet presAssocID="{A41A429A-87EB-4687-A6E6-4E38D1A7E332}" presName="bgRect" presStyleLbl="bgShp" presStyleIdx="0" presStyleCnt="3"/>
      <dgm:spPr/>
    </dgm:pt>
    <dgm:pt modelId="{415F9661-11EB-4AFE-9D96-D5EBCF133FE8}" type="pres">
      <dgm:prSet presAssocID="{A41A429A-87EB-4687-A6E6-4E38D1A7E3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BED6BCDA-9CA9-4982-9578-D70C2BA74D76}" type="pres">
      <dgm:prSet presAssocID="{A41A429A-87EB-4687-A6E6-4E38D1A7E332}" presName="spaceRect" presStyleCnt="0"/>
      <dgm:spPr/>
    </dgm:pt>
    <dgm:pt modelId="{5A60904A-2143-4900-8C2F-E9032FAAD182}" type="pres">
      <dgm:prSet presAssocID="{A41A429A-87EB-4687-A6E6-4E38D1A7E332}" presName="parTx" presStyleLbl="revTx" presStyleIdx="0" presStyleCnt="3">
        <dgm:presLayoutVars>
          <dgm:chMax val="0"/>
          <dgm:chPref val="0"/>
        </dgm:presLayoutVars>
      </dgm:prSet>
      <dgm:spPr/>
    </dgm:pt>
    <dgm:pt modelId="{054B843F-C2F1-467B-84A7-5AFC91EACA76}" type="pres">
      <dgm:prSet presAssocID="{6C678E55-DF2A-4222-BABA-AF0A0B1155D4}" presName="sibTrans" presStyleCnt="0"/>
      <dgm:spPr/>
    </dgm:pt>
    <dgm:pt modelId="{16564D2F-9795-457D-B0BD-CFA441AB711B}" type="pres">
      <dgm:prSet presAssocID="{698C9E14-63C7-4D9E-A50E-355EAA78EDD5}" presName="compNode" presStyleCnt="0"/>
      <dgm:spPr/>
    </dgm:pt>
    <dgm:pt modelId="{051BBC42-4C13-4899-946C-4212B29024AD}" type="pres">
      <dgm:prSet presAssocID="{698C9E14-63C7-4D9E-A50E-355EAA78EDD5}" presName="bgRect" presStyleLbl="bgShp" presStyleIdx="1" presStyleCnt="3"/>
      <dgm:spPr/>
    </dgm:pt>
    <dgm:pt modelId="{A086A200-9C7A-400E-A992-84CF6748047A}" type="pres">
      <dgm:prSet presAssocID="{698C9E14-63C7-4D9E-A50E-355EAA78ED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CFA048D3-19B0-4654-A408-EAF0E116D224}" type="pres">
      <dgm:prSet presAssocID="{698C9E14-63C7-4D9E-A50E-355EAA78EDD5}" presName="spaceRect" presStyleCnt="0"/>
      <dgm:spPr/>
    </dgm:pt>
    <dgm:pt modelId="{94932DBC-921B-4C80-BA9A-90A89A8E59FB}" type="pres">
      <dgm:prSet presAssocID="{698C9E14-63C7-4D9E-A50E-355EAA78EDD5}" presName="parTx" presStyleLbl="revTx" presStyleIdx="1" presStyleCnt="3">
        <dgm:presLayoutVars>
          <dgm:chMax val="0"/>
          <dgm:chPref val="0"/>
        </dgm:presLayoutVars>
      </dgm:prSet>
      <dgm:spPr/>
    </dgm:pt>
    <dgm:pt modelId="{E2A92825-56BD-49F7-AE76-F0A86B74A7F8}" type="pres">
      <dgm:prSet presAssocID="{ED9DDD6D-DEF3-433E-A172-A45C9AA935CE}" presName="sibTrans" presStyleCnt="0"/>
      <dgm:spPr/>
    </dgm:pt>
    <dgm:pt modelId="{EB0CDAF5-DB3B-4AC0-9FC3-9B4221B940EC}" type="pres">
      <dgm:prSet presAssocID="{9EFBBFC9-5A66-4AF5-BC8C-D04FB89CC0C0}" presName="compNode" presStyleCnt="0"/>
      <dgm:spPr/>
    </dgm:pt>
    <dgm:pt modelId="{46EED1E9-D798-4A3A-A6BE-4C369EA76B59}" type="pres">
      <dgm:prSet presAssocID="{9EFBBFC9-5A66-4AF5-BC8C-D04FB89CC0C0}" presName="bgRect" presStyleLbl="bgShp" presStyleIdx="2" presStyleCnt="3"/>
      <dgm:spPr/>
    </dgm:pt>
    <dgm:pt modelId="{0BCE980E-E511-4586-86CC-152222C14AB6}" type="pres">
      <dgm:prSet presAssocID="{9EFBBFC9-5A66-4AF5-BC8C-D04FB89CC0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1B473121-8BDC-4657-AB11-FCBF9EEE7557}" type="pres">
      <dgm:prSet presAssocID="{9EFBBFC9-5A66-4AF5-BC8C-D04FB89CC0C0}" presName="spaceRect" presStyleCnt="0"/>
      <dgm:spPr/>
    </dgm:pt>
    <dgm:pt modelId="{EC40BB1B-071B-4932-9F5A-23F4D1D33F95}" type="pres">
      <dgm:prSet presAssocID="{9EFBBFC9-5A66-4AF5-BC8C-D04FB89CC0C0}" presName="parTx" presStyleLbl="revTx" presStyleIdx="2" presStyleCnt="3">
        <dgm:presLayoutVars>
          <dgm:chMax val="0"/>
          <dgm:chPref val="0"/>
        </dgm:presLayoutVars>
      </dgm:prSet>
      <dgm:spPr/>
    </dgm:pt>
  </dgm:ptLst>
  <dgm:cxnLst>
    <dgm:cxn modelId="{4BF81105-30B2-49C8-A56C-715806849706}" srcId="{28DDE6E8-D3E5-4A5F-A892-EEF83FC99C2E}" destId="{9EFBBFC9-5A66-4AF5-BC8C-D04FB89CC0C0}" srcOrd="2" destOrd="0" parTransId="{C6AEAB22-1BF7-474B-BCCC-F83449964E56}" sibTransId="{16711F71-577B-44A6-B447-AA36EBA77DE0}"/>
    <dgm:cxn modelId="{33418335-AA83-4841-AD07-D59F79179360}" srcId="{28DDE6E8-D3E5-4A5F-A892-EEF83FC99C2E}" destId="{698C9E14-63C7-4D9E-A50E-355EAA78EDD5}" srcOrd="1" destOrd="0" parTransId="{C97D36BE-018B-4DDC-9CFE-F28F58BE3FBE}" sibTransId="{ED9DDD6D-DEF3-433E-A172-A45C9AA935CE}"/>
    <dgm:cxn modelId="{0DE7C23D-1918-4A84-8F9E-41DE9B88E11D}" type="presOf" srcId="{698C9E14-63C7-4D9E-A50E-355EAA78EDD5}" destId="{94932DBC-921B-4C80-BA9A-90A89A8E59FB}" srcOrd="0" destOrd="0" presId="urn:microsoft.com/office/officeart/2018/2/layout/IconVerticalSolidList"/>
    <dgm:cxn modelId="{7F5E004D-F480-4F77-82D5-C5B6591959C3}" srcId="{28DDE6E8-D3E5-4A5F-A892-EEF83FC99C2E}" destId="{A41A429A-87EB-4687-A6E6-4E38D1A7E332}" srcOrd="0" destOrd="0" parTransId="{C9B00165-FFE5-4983-903A-D35480C97309}" sibTransId="{6C678E55-DF2A-4222-BABA-AF0A0B1155D4}"/>
    <dgm:cxn modelId="{0E96644E-FA13-4C4A-8B95-3EEBE18D8851}" type="presOf" srcId="{9EFBBFC9-5A66-4AF5-BC8C-D04FB89CC0C0}" destId="{EC40BB1B-071B-4932-9F5A-23F4D1D33F95}" srcOrd="0" destOrd="0" presId="urn:microsoft.com/office/officeart/2018/2/layout/IconVerticalSolidList"/>
    <dgm:cxn modelId="{66609B70-09D7-404E-AE97-EB3FB9549115}" type="presOf" srcId="{A41A429A-87EB-4687-A6E6-4E38D1A7E332}" destId="{5A60904A-2143-4900-8C2F-E9032FAAD182}" srcOrd="0" destOrd="0" presId="urn:microsoft.com/office/officeart/2018/2/layout/IconVerticalSolidList"/>
    <dgm:cxn modelId="{271EB5F8-EE65-4083-9049-D20B87A2028F}" type="presOf" srcId="{28DDE6E8-D3E5-4A5F-A892-EEF83FC99C2E}" destId="{98E82070-53AB-43C5-BC70-709B8956EABE}" srcOrd="0" destOrd="0" presId="urn:microsoft.com/office/officeart/2018/2/layout/IconVerticalSolidList"/>
    <dgm:cxn modelId="{5C76A5A1-7888-4FF3-A0A1-362FE9574518}" type="presParOf" srcId="{98E82070-53AB-43C5-BC70-709B8956EABE}" destId="{C38031E1-1367-46BF-B175-69AFD4CAFA1B}" srcOrd="0" destOrd="0" presId="urn:microsoft.com/office/officeart/2018/2/layout/IconVerticalSolidList"/>
    <dgm:cxn modelId="{596A269E-D6AB-41AC-8A4A-A48C42D1E038}" type="presParOf" srcId="{C38031E1-1367-46BF-B175-69AFD4CAFA1B}" destId="{94E1EA59-3A4D-4D81-8D47-B7A798F475E1}" srcOrd="0" destOrd="0" presId="urn:microsoft.com/office/officeart/2018/2/layout/IconVerticalSolidList"/>
    <dgm:cxn modelId="{6E10D465-9861-4D23-935A-20BFC7C32054}" type="presParOf" srcId="{C38031E1-1367-46BF-B175-69AFD4CAFA1B}" destId="{415F9661-11EB-4AFE-9D96-D5EBCF133FE8}" srcOrd="1" destOrd="0" presId="urn:microsoft.com/office/officeart/2018/2/layout/IconVerticalSolidList"/>
    <dgm:cxn modelId="{BC2AFA09-4375-46E4-BC19-7765A167B6D2}" type="presParOf" srcId="{C38031E1-1367-46BF-B175-69AFD4CAFA1B}" destId="{BED6BCDA-9CA9-4982-9578-D70C2BA74D76}" srcOrd="2" destOrd="0" presId="urn:microsoft.com/office/officeart/2018/2/layout/IconVerticalSolidList"/>
    <dgm:cxn modelId="{9B1072D6-AFF5-4A54-83E3-60775B9F0B56}" type="presParOf" srcId="{C38031E1-1367-46BF-B175-69AFD4CAFA1B}" destId="{5A60904A-2143-4900-8C2F-E9032FAAD182}" srcOrd="3" destOrd="0" presId="urn:microsoft.com/office/officeart/2018/2/layout/IconVerticalSolidList"/>
    <dgm:cxn modelId="{14820EF1-AE1B-4D7C-A07A-C7A1A56AEF61}" type="presParOf" srcId="{98E82070-53AB-43C5-BC70-709B8956EABE}" destId="{054B843F-C2F1-467B-84A7-5AFC91EACA76}" srcOrd="1" destOrd="0" presId="urn:microsoft.com/office/officeart/2018/2/layout/IconVerticalSolidList"/>
    <dgm:cxn modelId="{C13F3A65-F88C-4AB4-BC2A-F794E9A8081D}" type="presParOf" srcId="{98E82070-53AB-43C5-BC70-709B8956EABE}" destId="{16564D2F-9795-457D-B0BD-CFA441AB711B}" srcOrd="2" destOrd="0" presId="urn:microsoft.com/office/officeart/2018/2/layout/IconVerticalSolidList"/>
    <dgm:cxn modelId="{956A58DB-5C25-4A7D-A685-813A855BC217}" type="presParOf" srcId="{16564D2F-9795-457D-B0BD-CFA441AB711B}" destId="{051BBC42-4C13-4899-946C-4212B29024AD}" srcOrd="0" destOrd="0" presId="urn:microsoft.com/office/officeart/2018/2/layout/IconVerticalSolidList"/>
    <dgm:cxn modelId="{4C70F796-177A-40EA-B1A1-BE6105634D62}" type="presParOf" srcId="{16564D2F-9795-457D-B0BD-CFA441AB711B}" destId="{A086A200-9C7A-400E-A992-84CF6748047A}" srcOrd="1" destOrd="0" presId="urn:microsoft.com/office/officeart/2018/2/layout/IconVerticalSolidList"/>
    <dgm:cxn modelId="{28E33C46-FF43-4EC8-8864-426714626D86}" type="presParOf" srcId="{16564D2F-9795-457D-B0BD-CFA441AB711B}" destId="{CFA048D3-19B0-4654-A408-EAF0E116D224}" srcOrd="2" destOrd="0" presId="urn:microsoft.com/office/officeart/2018/2/layout/IconVerticalSolidList"/>
    <dgm:cxn modelId="{BB4F0525-E1D6-4E5E-9BC6-9FBFF8C440C2}" type="presParOf" srcId="{16564D2F-9795-457D-B0BD-CFA441AB711B}" destId="{94932DBC-921B-4C80-BA9A-90A89A8E59FB}" srcOrd="3" destOrd="0" presId="urn:microsoft.com/office/officeart/2018/2/layout/IconVerticalSolidList"/>
    <dgm:cxn modelId="{93931577-D573-4614-8CCF-73CA3FF7B5C1}" type="presParOf" srcId="{98E82070-53AB-43C5-BC70-709B8956EABE}" destId="{E2A92825-56BD-49F7-AE76-F0A86B74A7F8}" srcOrd="3" destOrd="0" presId="urn:microsoft.com/office/officeart/2018/2/layout/IconVerticalSolidList"/>
    <dgm:cxn modelId="{ACBC9A9E-D7BD-4196-B5F2-9380775D3CD3}" type="presParOf" srcId="{98E82070-53AB-43C5-BC70-709B8956EABE}" destId="{EB0CDAF5-DB3B-4AC0-9FC3-9B4221B940EC}" srcOrd="4" destOrd="0" presId="urn:microsoft.com/office/officeart/2018/2/layout/IconVerticalSolidList"/>
    <dgm:cxn modelId="{99E71552-6536-40FF-BC36-90033E5A7100}" type="presParOf" srcId="{EB0CDAF5-DB3B-4AC0-9FC3-9B4221B940EC}" destId="{46EED1E9-D798-4A3A-A6BE-4C369EA76B59}" srcOrd="0" destOrd="0" presId="urn:microsoft.com/office/officeart/2018/2/layout/IconVerticalSolidList"/>
    <dgm:cxn modelId="{AD0DEFAD-B1E3-483E-A6B0-94FE2F99A152}" type="presParOf" srcId="{EB0CDAF5-DB3B-4AC0-9FC3-9B4221B940EC}" destId="{0BCE980E-E511-4586-86CC-152222C14AB6}" srcOrd="1" destOrd="0" presId="urn:microsoft.com/office/officeart/2018/2/layout/IconVerticalSolidList"/>
    <dgm:cxn modelId="{2D9D5316-7794-41C1-A69E-1755B495BAF4}" type="presParOf" srcId="{EB0CDAF5-DB3B-4AC0-9FC3-9B4221B940EC}" destId="{1B473121-8BDC-4657-AB11-FCBF9EEE7557}" srcOrd="2" destOrd="0" presId="urn:microsoft.com/office/officeart/2018/2/layout/IconVerticalSolidList"/>
    <dgm:cxn modelId="{C134B6DC-C957-4261-B2C5-033F7214865F}" type="presParOf" srcId="{EB0CDAF5-DB3B-4AC0-9FC3-9B4221B940EC}" destId="{EC40BB1B-071B-4932-9F5A-23F4D1D33F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87091-2845-4FBA-9A66-70DB4EF8E91E}"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F9B2200-7CBF-4C0A-AF39-2185BC33BBCC}">
      <dgm:prSet/>
      <dgm:spPr/>
      <dgm:t>
        <a:bodyPr/>
        <a:lstStyle/>
        <a:p>
          <a:pPr>
            <a:lnSpc>
              <a:spcPct val="100000"/>
            </a:lnSpc>
            <a:defRPr cap="all"/>
          </a:pPr>
          <a:r>
            <a:rPr lang="en-US"/>
            <a:t>Laws have been  changing </a:t>
          </a:r>
        </a:p>
      </dgm:t>
    </dgm:pt>
    <dgm:pt modelId="{1E701CAC-6DA4-483C-9CD3-6FDFB9E34CB2}" type="parTrans" cxnId="{EA294CA7-DB25-40E2-9629-1C00CB6C5CF7}">
      <dgm:prSet/>
      <dgm:spPr/>
      <dgm:t>
        <a:bodyPr/>
        <a:lstStyle/>
        <a:p>
          <a:endParaRPr lang="en-US"/>
        </a:p>
      </dgm:t>
    </dgm:pt>
    <dgm:pt modelId="{92BD42E3-01C9-4301-A192-C0A56392EA1D}" type="sibTrans" cxnId="{EA294CA7-DB25-40E2-9629-1C00CB6C5CF7}">
      <dgm:prSet/>
      <dgm:spPr/>
      <dgm:t>
        <a:bodyPr/>
        <a:lstStyle/>
        <a:p>
          <a:endParaRPr lang="en-US"/>
        </a:p>
      </dgm:t>
    </dgm:pt>
    <dgm:pt modelId="{B8EE2731-61D2-404B-BCA0-9DEA46B8512A}">
      <dgm:prSet/>
      <dgm:spPr/>
      <dgm:t>
        <a:bodyPr/>
        <a:lstStyle/>
        <a:p>
          <a:pPr>
            <a:lnSpc>
              <a:spcPct val="100000"/>
            </a:lnSpc>
            <a:defRPr cap="all"/>
          </a:pPr>
          <a:r>
            <a:rPr lang="en-US"/>
            <a:t>Expectations have been changing</a:t>
          </a:r>
        </a:p>
      </dgm:t>
    </dgm:pt>
    <dgm:pt modelId="{337E8001-77AA-4D00-BC72-4CC516381A24}" type="parTrans" cxnId="{D7C1E828-7490-425F-8465-B9A80F3E1E0D}">
      <dgm:prSet/>
      <dgm:spPr/>
      <dgm:t>
        <a:bodyPr/>
        <a:lstStyle/>
        <a:p>
          <a:endParaRPr lang="en-US"/>
        </a:p>
      </dgm:t>
    </dgm:pt>
    <dgm:pt modelId="{5FB36C75-F2CE-4FA2-BC89-577F1125E219}" type="sibTrans" cxnId="{D7C1E828-7490-425F-8465-B9A80F3E1E0D}">
      <dgm:prSet/>
      <dgm:spPr/>
      <dgm:t>
        <a:bodyPr/>
        <a:lstStyle/>
        <a:p>
          <a:endParaRPr lang="en-US"/>
        </a:p>
      </dgm:t>
    </dgm:pt>
    <dgm:pt modelId="{B88AA6BE-DB76-4840-8C59-4962753ABA5B}">
      <dgm:prSet/>
      <dgm:spPr/>
      <dgm:t>
        <a:bodyPr/>
        <a:lstStyle/>
        <a:p>
          <a:pPr>
            <a:lnSpc>
              <a:spcPct val="100000"/>
            </a:lnSpc>
            <a:defRPr cap="all"/>
          </a:pPr>
          <a:r>
            <a:rPr lang="en-US"/>
            <a:t>Our work has been  changing</a:t>
          </a:r>
        </a:p>
      </dgm:t>
    </dgm:pt>
    <dgm:pt modelId="{1FFF91D9-E813-43B8-AF69-D2A2BFDE76B2}" type="parTrans" cxnId="{D916D129-0365-4C83-AAFF-F7C8DFC9B0D4}">
      <dgm:prSet/>
      <dgm:spPr/>
      <dgm:t>
        <a:bodyPr/>
        <a:lstStyle/>
        <a:p>
          <a:endParaRPr lang="en-US"/>
        </a:p>
      </dgm:t>
    </dgm:pt>
    <dgm:pt modelId="{1D7046EF-E462-4820-AB9A-60CE8485BEEA}" type="sibTrans" cxnId="{D916D129-0365-4C83-AAFF-F7C8DFC9B0D4}">
      <dgm:prSet/>
      <dgm:spPr/>
      <dgm:t>
        <a:bodyPr/>
        <a:lstStyle/>
        <a:p>
          <a:endParaRPr lang="en-US"/>
        </a:p>
      </dgm:t>
    </dgm:pt>
    <dgm:pt modelId="{F271EE17-1CB5-4849-AB70-69548F2E60A0}">
      <dgm:prSet/>
      <dgm:spPr/>
      <dgm:t>
        <a:bodyPr/>
        <a:lstStyle/>
        <a:p>
          <a:pPr>
            <a:lnSpc>
              <a:spcPct val="100000"/>
            </a:lnSpc>
            <a:defRPr cap="all"/>
          </a:pPr>
          <a:r>
            <a:rPr lang="en-US"/>
            <a:t>No surprises here!</a:t>
          </a:r>
        </a:p>
      </dgm:t>
    </dgm:pt>
    <dgm:pt modelId="{7399E928-1D8C-42C9-805A-FD0C514A9545}" type="parTrans" cxnId="{869D1157-E703-4FC0-BA69-B778A57682EB}">
      <dgm:prSet/>
      <dgm:spPr/>
      <dgm:t>
        <a:bodyPr/>
        <a:lstStyle/>
        <a:p>
          <a:endParaRPr lang="en-US"/>
        </a:p>
      </dgm:t>
    </dgm:pt>
    <dgm:pt modelId="{17DADCAC-EA08-49FA-96AC-57ACB2C1F62D}" type="sibTrans" cxnId="{869D1157-E703-4FC0-BA69-B778A57682EB}">
      <dgm:prSet/>
      <dgm:spPr/>
      <dgm:t>
        <a:bodyPr/>
        <a:lstStyle/>
        <a:p>
          <a:endParaRPr lang="en-US"/>
        </a:p>
      </dgm:t>
    </dgm:pt>
    <dgm:pt modelId="{3ED59D0F-5BDB-4682-9F39-7A6B62BD1D71}" type="pres">
      <dgm:prSet presAssocID="{DB487091-2845-4FBA-9A66-70DB4EF8E91E}" presName="root" presStyleCnt="0">
        <dgm:presLayoutVars>
          <dgm:dir/>
          <dgm:resizeHandles val="exact"/>
        </dgm:presLayoutVars>
      </dgm:prSet>
      <dgm:spPr/>
    </dgm:pt>
    <dgm:pt modelId="{704537E7-A04F-4BB7-AEA0-6041486A3660}" type="pres">
      <dgm:prSet presAssocID="{EF9B2200-7CBF-4C0A-AF39-2185BC33BBCC}" presName="compNode" presStyleCnt="0"/>
      <dgm:spPr/>
    </dgm:pt>
    <dgm:pt modelId="{46D03A06-316A-4DC3-AB55-FD349DDDEFA0}" type="pres">
      <dgm:prSet presAssocID="{EF9B2200-7CBF-4C0A-AF39-2185BC33BBCC}" presName="iconBgRect" presStyleLbl="bgShp" presStyleIdx="0" presStyleCnt="4"/>
      <dgm:spPr/>
    </dgm:pt>
    <dgm:pt modelId="{CC6EDE07-4C86-41A9-8E14-C479298998B9}" type="pres">
      <dgm:prSet presAssocID="{EF9B2200-7CBF-4C0A-AF39-2185BC33BB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B0D5E054-6D0A-468E-A09D-B5DCE064FB8E}" type="pres">
      <dgm:prSet presAssocID="{EF9B2200-7CBF-4C0A-AF39-2185BC33BBCC}" presName="spaceRect" presStyleCnt="0"/>
      <dgm:spPr/>
    </dgm:pt>
    <dgm:pt modelId="{41F157AA-567A-4EA0-83CB-E0ECF16B2111}" type="pres">
      <dgm:prSet presAssocID="{EF9B2200-7CBF-4C0A-AF39-2185BC33BBCC}" presName="textRect" presStyleLbl="revTx" presStyleIdx="0" presStyleCnt="4">
        <dgm:presLayoutVars>
          <dgm:chMax val="1"/>
          <dgm:chPref val="1"/>
        </dgm:presLayoutVars>
      </dgm:prSet>
      <dgm:spPr/>
    </dgm:pt>
    <dgm:pt modelId="{E48FAA74-0D32-4B9C-84EC-837CE5B3028E}" type="pres">
      <dgm:prSet presAssocID="{92BD42E3-01C9-4301-A192-C0A56392EA1D}" presName="sibTrans" presStyleCnt="0"/>
      <dgm:spPr/>
    </dgm:pt>
    <dgm:pt modelId="{52D6BB48-9E0D-4886-9146-2ADB8298E56A}" type="pres">
      <dgm:prSet presAssocID="{B8EE2731-61D2-404B-BCA0-9DEA46B8512A}" presName="compNode" presStyleCnt="0"/>
      <dgm:spPr/>
    </dgm:pt>
    <dgm:pt modelId="{3B11B44D-182C-4C01-9F64-C0B0C463FBA4}" type="pres">
      <dgm:prSet presAssocID="{B8EE2731-61D2-404B-BCA0-9DEA46B8512A}" presName="iconBgRect" presStyleLbl="bgShp" presStyleIdx="1" presStyleCnt="4"/>
      <dgm:spPr/>
    </dgm:pt>
    <dgm:pt modelId="{12EE4486-783E-4FDE-93DC-5F05A7879E0C}" type="pres">
      <dgm:prSet presAssocID="{B8EE2731-61D2-404B-BCA0-9DEA46B8512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26BF3DB5-CF12-47E7-99A2-B49FDAF30E7F}" type="pres">
      <dgm:prSet presAssocID="{B8EE2731-61D2-404B-BCA0-9DEA46B8512A}" presName="spaceRect" presStyleCnt="0"/>
      <dgm:spPr/>
    </dgm:pt>
    <dgm:pt modelId="{054B7B0B-CB17-494D-8C3C-C1C9217A7AC3}" type="pres">
      <dgm:prSet presAssocID="{B8EE2731-61D2-404B-BCA0-9DEA46B8512A}" presName="textRect" presStyleLbl="revTx" presStyleIdx="1" presStyleCnt="4">
        <dgm:presLayoutVars>
          <dgm:chMax val="1"/>
          <dgm:chPref val="1"/>
        </dgm:presLayoutVars>
      </dgm:prSet>
      <dgm:spPr/>
    </dgm:pt>
    <dgm:pt modelId="{0D219B6C-2F6B-46B5-ACA2-48F2A0814276}" type="pres">
      <dgm:prSet presAssocID="{5FB36C75-F2CE-4FA2-BC89-577F1125E219}" presName="sibTrans" presStyleCnt="0"/>
      <dgm:spPr/>
    </dgm:pt>
    <dgm:pt modelId="{133C5E8A-A9A9-47BA-956B-0E4B3792EFFB}" type="pres">
      <dgm:prSet presAssocID="{B88AA6BE-DB76-4840-8C59-4962753ABA5B}" presName="compNode" presStyleCnt="0"/>
      <dgm:spPr/>
    </dgm:pt>
    <dgm:pt modelId="{F5D8C107-4E12-4313-A292-59DD91F0C9F5}" type="pres">
      <dgm:prSet presAssocID="{B88AA6BE-DB76-4840-8C59-4962753ABA5B}" presName="iconBgRect" presStyleLbl="bgShp" presStyleIdx="2" presStyleCnt="4"/>
      <dgm:spPr/>
    </dgm:pt>
    <dgm:pt modelId="{75BBE121-CDF0-445D-9D16-DDA2B7E12C17}" type="pres">
      <dgm:prSet presAssocID="{B88AA6BE-DB76-4840-8C59-4962753ABA5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B944EBD9-7C25-49FE-AACA-F191DB2AA7CF}" type="pres">
      <dgm:prSet presAssocID="{B88AA6BE-DB76-4840-8C59-4962753ABA5B}" presName="spaceRect" presStyleCnt="0"/>
      <dgm:spPr/>
    </dgm:pt>
    <dgm:pt modelId="{3A548BC0-5CFF-4731-8B9C-ACE8055F64DA}" type="pres">
      <dgm:prSet presAssocID="{B88AA6BE-DB76-4840-8C59-4962753ABA5B}" presName="textRect" presStyleLbl="revTx" presStyleIdx="2" presStyleCnt="4">
        <dgm:presLayoutVars>
          <dgm:chMax val="1"/>
          <dgm:chPref val="1"/>
        </dgm:presLayoutVars>
      </dgm:prSet>
      <dgm:spPr/>
    </dgm:pt>
    <dgm:pt modelId="{F2407613-64B6-403C-817A-A6DB9B9EF19C}" type="pres">
      <dgm:prSet presAssocID="{1D7046EF-E462-4820-AB9A-60CE8485BEEA}" presName="sibTrans" presStyleCnt="0"/>
      <dgm:spPr/>
    </dgm:pt>
    <dgm:pt modelId="{A561CBA2-F2B4-4763-849A-6E291CEA84A2}" type="pres">
      <dgm:prSet presAssocID="{F271EE17-1CB5-4849-AB70-69548F2E60A0}" presName="compNode" presStyleCnt="0"/>
      <dgm:spPr/>
    </dgm:pt>
    <dgm:pt modelId="{CF44EBAE-2A1A-46B0-9E43-C608B6D1F475}" type="pres">
      <dgm:prSet presAssocID="{F271EE17-1CB5-4849-AB70-69548F2E60A0}" presName="iconBgRect" presStyleLbl="bgShp" presStyleIdx="3" presStyleCnt="4"/>
      <dgm:spPr/>
    </dgm:pt>
    <dgm:pt modelId="{FD78EFA9-A3A0-40D3-A917-EEA6BDB6E745}" type="pres">
      <dgm:prSet presAssocID="{F271EE17-1CB5-4849-AB70-69548F2E60A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2DA94396-B100-4099-8288-419EF93D7A68}" type="pres">
      <dgm:prSet presAssocID="{F271EE17-1CB5-4849-AB70-69548F2E60A0}" presName="spaceRect" presStyleCnt="0"/>
      <dgm:spPr/>
    </dgm:pt>
    <dgm:pt modelId="{D349688B-8317-4B8D-ACE4-687612256C90}" type="pres">
      <dgm:prSet presAssocID="{F271EE17-1CB5-4849-AB70-69548F2E60A0}" presName="textRect" presStyleLbl="revTx" presStyleIdx="3" presStyleCnt="4">
        <dgm:presLayoutVars>
          <dgm:chMax val="1"/>
          <dgm:chPref val="1"/>
        </dgm:presLayoutVars>
      </dgm:prSet>
      <dgm:spPr/>
    </dgm:pt>
  </dgm:ptLst>
  <dgm:cxnLst>
    <dgm:cxn modelId="{88346417-5DCB-47C5-97E9-359EFE0BE011}" type="presOf" srcId="{EF9B2200-7CBF-4C0A-AF39-2185BC33BBCC}" destId="{41F157AA-567A-4EA0-83CB-E0ECF16B2111}" srcOrd="0" destOrd="0" presId="urn:microsoft.com/office/officeart/2018/5/layout/IconCircleLabelList"/>
    <dgm:cxn modelId="{6DBB3D28-6D3E-45C9-95C3-DF3DB6BA6EC0}" type="presOf" srcId="{B8EE2731-61D2-404B-BCA0-9DEA46B8512A}" destId="{054B7B0B-CB17-494D-8C3C-C1C9217A7AC3}" srcOrd="0" destOrd="0" presId="urn:microsoft.com/office/officeart/2018/5/layout/IconCircleLabelList"/>
    <dgm:cxn modelId="{D7C1E828-7490-425F-8465-B9A80F3E1E0D}" srcId="{DB487091-2845-4FBA-9A66-70DB4EF8E91E}" destId="{B8EE2731-61D2-404B-BCA0-9DEA46B8512A}" srcOrd="1" destOrd="0" parTransId="{337E8001-77AA-4D00-BC72-4CC516381A24}" sibTransId="{5FB36C75-F2CE-4FA2-BC89-577F1125E219}"/>
    <dgm:cxn modelId="{D916D129-0365-4C83-AAFF-F7C8DFC9B0D4}" srcId="{DB487091-2845-4FBA-9A66-70DB4EF8E91E}" destId="{B88AA6BE-DB76-4840-8C59-4962753ABA5B}" srcOrd="2" destOrd="0" parTransId="{1FFF91D9-E813-43B8-AF69-D2A2BFDE76B2}" sibTransId="{1D7046EF-E462-4820-AB9A-60CE8485BEEA}"/>
    <dgm:cxn modelId="{CA0B472B-829D-4E2A-9224-3C522C2717D1}" type="presOf" srcId="{DB487091-2845-4FBA-9A66-70DB4EF8E91E}" destId="{3ED59D0F-5BDB-4682-9F39-7A6B62BD1D71}" srcOrd="0" destOrd="0" presId="urn:microsoft.com/office/officeart/2018/5/layout/IconCircleLabelList"/>
    <dgm:cxn modelId="{869D1157-E703-4FC0-BA69-B778A57682EB}" srcId="{DB487091-2845-4FBA-9A66-70DB4EF8E91E}" destId="{F271EE17-1CB5-4849-AB70-69548F2E60A0}" srcOrd="3" destOrd="0" parTransId="{7399E928-1D8C-42C9-805A-FD0C514A9545}" sibTransId="{17DADCAC-EA08-49FA-96AC-57ACB2C1F62D}"/>
    <dgm:cxn modelId="{791B595A-DD97-4A2E-A121-6416147FED13}" type="presOf" srcId="{B88AA6BE-DB76-4840-8C59-4962753ABA5B}" destId="{3A548BC0-5CFF-4731-8B9C-ACE8055F64DA}" srcOrd="0" destOrd="0" presId="urn:microsoft.com/office/officeart/2018/5/layout/IconCircleLabelList"/>
    <dgm:cxn modelId="{EA294CA7-DB25-40E2-9629-1C00CB6C5CF7}" srcId="{DB487091-2845-4FBA-9A66-70DB4EF8E91E}" destId="{EF9B2200-7CBF-4C0A-AF39-2185BC33BBCC}" srcOrd="0" destOrd="0" parTransId="{1E701CAC-6DA4-483C-9CD3-6FDFB9E34CB2}" sibTransId="{92BD42E3-01C9-4301-A192-C0A56392EA1D}"/>
    <dgm:cxn modelId="{C2B0AFCD-063A-463E-93DA-FF4C3FE7476B}" type="presOf" srcId="{F271EE17-1CB5-4849-AB70-69548F2E60A0}" destId="{D349688B-8317-4B8D-ACE4-687612256C90}" srcOrd="0" destOrd="0" presId="urn:microsoft.com/office/officeart/2018/5/layout/IconCircleLabelList"/>
    <dgm:cxn modelId="{83EA2258-F121-4817-BFBF-38D17F759AE3}" type="presParOf" srcId="{3ED59D0F-5BDB-4682-9F39-7A6B62BD1D71}" destId="{704537E7-A04F-4BB7-AEA0-6041486A3660}" srcOrd="0" destOrd="0" presId="urn:microsoft.com/office/officeart/2018/5/layout/IconCircleLabelList"/>
    <dgm:cxn modelId="{BE36E5DE-A721-44BE-A4EA-8E45882D9E1C}" type="presParOf" srcId="{704537E7-A04F-4BB7-AEA0-6041486A3660}" destId="{46D03A06-316A-4DC3-AB55-FD349DDDEFA0}" srcOrd="0" destOrd="0" presId="urn:microsoft.com/office/officeart/2018/5/layout/IconCircleLabelList"/>
    <dgm:cxn modelId="{5B59C53C-55A3-450D-AC6A-AA2C7941C206}" type="presParOf" srcId="{704537E7-A04F-4BB7-AEA0-6041486A3660}" destId="{CC6EDE07-4C86-41A9-8E14-C479298998B9}" srcOrd="1" destOrd="0" presId="urn:microsoft.com/office/officeart/2018/5/layout/IconCircleLabelList"/>
    <dgm:cxn modelId="{5E22D551-5054-4992-A7CC-03213FCCC103}" type="presParOf" srcId="{704537E7-A04F-4BB7-AEA0-6041486A3660}" destId="{B0D5E054-6D0A-468E-A09D-B5DCE064FB8E}" srcOrd="2" destOrd="0" presId="urn:microsoft.com/office/officeart/2018/5/layout/IconCircleLabelList"/>
    <dgm:cxn modelId="{866E9F3B-19E7-4B82-97FE-66A5BB4AA90B}" type="presParOf" srcId="{704537E7-A04F-4BB7-AEA0-6041486A3660}" destId="{41F157AA-567A-4EA0-83CB-E0ECF16B2111}" srcOrd="3" destOrd="0" presId="urn:microsoft.com/office/officeart/2018/5/layout/IconCircleLabelList"/>
    <dgm:cxn modelId="{3E1EBE08-4E9A-40C3-8E22-8722062E0AE6}" type="presParOf" srcId="{3ED59D0F-5BDB-4682-9F39-7A6B62BD1D71}" destId="{E48FAA74-0D32-4B9C-84EC-837CE5B3028E}" srcOrd="1" destOrd="0" presId="urn:microsoft.com/office/officeart/2018/5/layout/IconCircleLabelList"/>
    <dgm:cxn modelId="{0B2E8419-DBF0-4863-9818-497C060ABB48}" type="presParOf" srcId="{3ED59D0F-5BDB-4682-9F39-7A6B62BD1D71}" destId="{52D6BB48-9E0D-4886-9146-2ADB8298E56A}" srcOrd="2" destOrd="0" presId="urn:microsoft.com/office/officeart/2018/5/layout/IconCircleLabelList"/>
    <dgm:cxn modelId="{2E23E1E6-D121-45CB-B456-ECADE84ACD23}" type="presParOf" srcId="{52D6BB48-9E0D-4886-9146-2ADB8298E56A}" destId="{3B11B44D-182C-4C01-9F64-C0B0C463FBA4}" srcOrd="0" destOrd="0" presId="urn:microsoft.com/office/officeart/2018/5/layout/IconCircleLabelList"/>
    <dgm:cxn modelId="{C23F504A-4AA7-4C1D-ACD3-94D55D983C6C}" type="presParOf" srcId="{52D6BB48-9E0D-4886-9146-2ADB8298E56A}" destId="{12EE4486-783E-4FDE-93DC-5F05A7879E0C}" srcOrd="1" destOrd="0" presId="urn:microsoft.com/office/officeart/2018/5/layout/IconCircleLabelList"/>
    <dgm:cxn modelId="{D316E53C-38E0-47C5-968C-AD24200D0FFF}" type="presParOf" srcId="{52D6BB48-9E0D-4886-9146-2ADB8298E56A}" destId="{26BF3DB5-CF12-47E7-99A2-B49FDAF30E7F}" srcOrd="2" destOrd="0" presId="urn:microsoft.com/office/officeart/2018/5/layout/IconCircleLabelList"/>
    <dgm:cxn modelId="{0C5D8D17-5457-41D8-94D5-79ACB03DD8C8}" type="presParOf" srcId="{52D6BB48-9E0D-4886-9146-2ADB8298E56A}" destId="{054B7B0B-CB17-494D-8C3C-C1C9217A7AC3}" srcOrd="3" destOrd="0" presId="urn:microsoft.com/office/officeart/2018/5/layout/IconCircleLabelList"/>
    <dgm:cxn modelId="{1F023ED1-3B4B-4D52-866C-E1FE02426048}" type="presParOf" srcId="{3ED59D0F-5BDB-4682-9F39-7A6B62BD1D71}" destId="{0D219B6C-2F6B-46B5-ACA2-48F2A0814276}" srcOrd="3" destOrd="0" presId="urn:microsoft.com/office/officeart/2018/5/layout/IconCircleLabelList"/>
    <dgm:cxn modelId="{474EAF23-5957-4022-B89F-F53C9AB6A745}" type="presParOf" srcId="{3ED59D0F-5BDB-4682-9F39-7A6B62BD1D71}" destId="{133C5E8A-A9A9-47BA-956B-0E4B3792EFFB}" srcOrd="4" destOrd="0" presId="urn:microsoft.com/office/officeart/2018/5/layout/IconCircleLabelList"/>
    <dgm:cxn modelId="{8B783968-CD1E-47DC-85C3-667E93340DA5}" type="presParOf" srcId="{133C5E8A-A9A9-47BA-956B-0E4B3792EFFB}" destId="{F5D8C107-4E12-4313-A292-59DD91F0C9F5}" srcOrd="0" destOrd="0" presId="urn:microsoft.com/office/officeart/2018/5/layout/IconCircleLabelList"/>
    <dgm:cxn modelId="{9BB33089-438A-4B70-BE2B-BF417312C029}" type="presParOf" srcId="{133C5E8A-A9A9-47BA-956B-0E4B3792EFFB}" destId="{75BBE121-CDF0-445D-9D16-DDA2B7E12C17}" srcOrd="1" destOrd="0" presId="urn:microsoft.com/office/officeart/2018/5/layout/IconCircleLabelList"/>
    <dgm:cxn modelId="{1D82D727-01CB-422E-A88B-81D116969F37}" type="presParOf" srcId="{133C5E8A-A9A9-47BA-956B-0E4B3792EFFB}" destId="{B944EBD9-7C25-49FE-AACA-F191DB2AA7CF}" srcOrd="2" destOrd="0" presId="urn:microsoft.com/office/officeart/2018/5/layout/IconCircleLabelList"/>
    <dgm:cxn modelId="{74D2BD1E-50A1-41F4-B14E-C249938FF014}" type="presParOf" srcId="{133C5E8A-A9A9-47BA-956B-0E4B3792EFFB}" destId="{3A548BC0-5CFF-4731-8B9C-ACE8055F64DA}" srcOrd="3" destOrd="0" presId="urn:microsoft.com/office/officeart/2018/5/layout/IconCircleLabelList"/>
    <dgm:cxn modelId="{11DA1677-6A21-44DA-A61A-B76BF9A02F27}" type="presParOf" srcId="{3ED59D0F-5BDB-4682-9F39-7A6B62BD1D71}" destId="{F2407613-64B6-403C-817A-A6DB9B9EF19C}" srcOrd="5" destOrd="0" presId="urn:microsoft.com/office/officeart/2018/5/layout/IconCircleLabelList"/>
    <dgm:cxn modelId="{241C2296-AB9C-4986-BED1-806DE1E9E2D0}" type="presParOf" srcId="{3ED59D0F-5BDB-4682-9F39-7A6B62BD1D71}" destId="{A561CBA2-F2B4-4763-849A-6E291CEA84A2}" srcOrd="6" destOrd="0" presId="urn:microsoft.com/office/officeart/2018/5/layout/IconCircleLabelList"/>
    <dgm:cxn modelId="{D9CB6E68-0ECF-49F3-BBFB-738E1F20F371}" type="presParOf" srcId="{A561CBA2-F2B4-4763-849A-6E291CEA84A2}" destId="{CF44EBAE-2A1A-46B0-9E43-C608B6D1F475}" srcOrd="0" destOrd="0" presId="urn:microsoft.com/office/officeart/2018/5/layout/IconCircleLabelList"/>
    <dgm:cxn modelId="{2AE7BFEE-FEE1-430F-9311-793AB9AFA6F3}" type="presParOf" srcId="{A561CBA2-F2B4-4763-849A-6E291CEA84A2}" destId="{FD78EFA9-A3A0-40D3-A917-EEA6BDB6E745}" srcOrd="1" destOrd="0" presId="urn:microsoft.com/office/officeart/2018/5/layout/IconCircleLabelList"/>
    <dgm:cxn modelId="{093A799C-F0BE-4F0B-B2D4-33243B697176}" type="presParOf" srcId="{A561CBA2-F2B4-4763-849A-6E291CEA84A2}" destId="{2DA94396-B100-4099-8288-419EF93D7A68}" srcOrd="2" destOrd="0" presId="urn:microsoft.com/office/officeart/2018/5/layout/IconCircleLabelList"/>
    <dgm:cxn modelId="{D4A59548-D3B0-4421-9385-5300E4DDABEE}" type="presParOf" srcId="{A561CBA2-F2B4-4763-849A-6E291CEA84A2}" destId="{D349688B-8317-4B8D-ACE4-687612256C9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7FDB9-E9F2-482F-AD1B-7B49EC43DBF2}">
      <dsp:nvSpPr>
        <dsp:cNvPr id="0" name=""/>
        <dsp:cNvSpPr/>
      </dsp:nvSpPr>
      <dsp:spPr>
        <a:xfrm>
          <a:off x="0" y="65106"/>
          <a:ext cx="6513603" cy="10882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72209-8DAF-4ABF-8CA4-678F6AC8C7E9}">
      <dsp:nvSpPr>
        <dsp:cNvPr id="0" name=""/>
        <dsp:cNvSpPr/>
      </dsp:nvSpPr>
      <dsp:spPr>
        <a:xfrm>
          <a:off x="329200" y="309966"/>
          <a:ext cx="599131" cy="598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3BFD71-F21E-4BC3-960C-BBAA9FBABFB1}">
      <dsp:nvSpPr>
        <dsp:cNvPr id="0" name=""/>
        <dsp:cNvSpPr/>
      </dsp:nvSpPr>
      <dsp:spPr>
        <a:xfrm>
          <a:off x="1257531" y="65106"/>
          <a:ext cx="5199260" cy="119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72" tIns="125972" rIns="125972" bIns="125972" numCol="1" spcCol="1270" anchor="ctr" anchorCtr="0">
          <a:noAutofit/>
        </a:bodyPr>
        <a:lstStyle/>
        <a:p>
          <a:pPr marL="0" lvl="0" indent="0" algn="l" defTabSz="889000">
            <a:lnSpc>
              <a:spcPct val="90000"/>
            </a:lnSpc>
            <a:spcBef>
              <a:spcPct val="0"/>
            </a:spcBef>
            <a:spcAft>
              <a:spcPct val="35000"/>
            </a:spcAft>
            <a:buNone/>
          </a:pPr>
          <a:r>
            <a:rPr lang="en-US" sz="2000" b="1" kern="1200" dirty="0"/>
            <a:t>Helps people with disabilities access the same employment opportunities and benefits available to people without disabilities</a:t>
          </a:r>
          <a:r>
            <a:rPr lang="en-US" sz="1900" b="1" kern="1200" dirty="0"/>
            <a:t>.</a:t>
          </a:r>
          <a:endParaRPr lang="en-US" sz="1900" kern="1200" dirty="0"/>
        </a:p>
      </dsp:txBody>
      <dsp:txXfrm>
        <a:off x="1257531" y="65106"/>
        <a:ext cx="5199260" cy="1190290"/>
      </dsp:txXfrm>
    </dsp:sp>
    <dsp:sp modelId="{91BEF289-2070-485A-B024-B497B7D8CE7A}">
      <dsp:nvSpPr>
        <dsp:cNvPr id="0" name=""/>
        <dsp:cNvSpPr/>
      </dsp:nvSpPr>
      <dsp:spPr>
        <a:xfrm>
          <a:off x="0" y="1552969"/>
          <a:ext cx="6513603" cy="108826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EA3D4-FEB9-4111-A6E4-40DC7CE5C2EB}">
      <dsp:nvSpPr>
        <dsp:cNvPr id="0" name=""/>
        <dsp:cNvSpPr/>
      </dsp:nvSpPr>
      <dsp:spPr>
        <a:xfrm>
          <a:off x="329200" y="1797829"/>
          <a:ext cx="599131" cy="5985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D73354-F1D8-4F26-B51D-68FB3A5C6C6E}">
      <dsp:nvSpPr>
        <dsp:cNvPr id="0" name=""/>
        <dsp:cNvSpPr/>
      </dsp:nvSpPr>
      <dsp:spPr>
        <a:xfrm>
          <a:off x="1257531" y="1552969"/>
          <a:ext cx="5199260" cy="119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72" tIns="125972" rIns="125972" bIns="125972" numCol="1" spcCol="1270" anchor="ctr" anchorCtr="0">
          <a:noAutofit/>
        </a:bodyPr>
        <a:lstStyle/>
        <a:p>
          <a:pPr marL="0" lvl="0" indent="0" algn="l" defTabSz="1066800">
            <a:lnSpc>
              <a:spcPct val="90000"/>
            </a:lnSpc>
            <a:spcBef>
              <a:spcPct val="0"/>
            </a:spcBef>
            <a:spcAft>
              <a:spcPct val="35000"/>
            </a:spcAft>
            <a:buNone/>
          </a:pPr>
          <a:r>
            <a:rPr lang="en-US" sz="2400" b="1" kern="1200" dirty="0"/>
            <a:t>Applies to employers with 15 or more employees.</a:t>
          </a:r>
          <a:endParaRPr lang="en-US" sz="2400" kern="1200" dirty="0"/>
        </a:p>
      </dsp:txBody>
      <dsp:txXfrm>
        <a:off x="1257531" y="1552969"/>
        <a:ext cx="5199260" cy="1190290"/>
      </dsp:txXfrm>
    </dsp:sp>
    <dsp:sp modelId="{A325E8FC-B09D-49C8-A9CB-FC8B8086F9E5}">
      <dsp:nvSpPr>
        <dsp:cNvPr id="0" name=""/>
        <dsp:cNvSpPr/>
      </dsp:nvSpPr>
      <dsp:spPr>
        <a:xfrm>
          <a:off x="0" y="3040832"/>
          <a:ext cx="6513603" cy="129093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DB87C-7D44-4806-BE06-359D96CC7CDF}">
      <dsp:nvSpPr>
        <dsp:cNvPr id="0" name=""/>
        <dsp:cNvSpPr/>
      </dsp:nvSpPr>
      <dsp:spPr>
        <a:xfrm>
          <a:off x="329200" y="3387025"/>
          <a:ext cx="599131" cy="5985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A4EF2D-EBF2-406D-95CE-AF3DA5FC29F1}">
      <dsp:nvSpPr>
        <dsp:cNvPr id="0" name=""/>
        <dsp:cNvSpPr/>
      </dsp:nvSpPr>
      <dsp:spPr>
        <a:xfrm>
          <a:off x="1257531" y="3142166"/>
          <a:ext cx="5199260" cy="119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72" tIns="125972" rIns="125972" bIns="125972" numCol="1" spcCol="1270" anchor="ctr" anchorCtr="0">
          <a:noAutofit/>
        </a:bodyPr>
        <a:lstStyle/>
        <a:p>
          <a:pPr marL="0" lvl="0" indent="0" algn="l" defTabSz="1066800">
            <a:lnSpc>
              <a:spcPct val="90000"/>
            </a:lnSpc>
            <a:spcBef>
              <a:spcPct val="0"/>
            </a:spcBef>
            <a:spcAft>
              <a:spcPct val="35000"/>
            </a:spcAft>
            <a:buNone/>
          </a:pPr>
          <a:r>
            <a:rPr lang="en-US" sz="2400" b="1" kern="1200" dirty="0"/>
            <a:t>Requires employers to provide reasonable accommodations to qualified applicants or employees. </a:t>
          </a:r>
          <a:endParaRPr lang="en-US" sz="2400" kern="1200" dirty="0"/>
        </a:p>
      </dsp:txBody>
      <dsp:txXfrm>
        <a:off x="1257531" y="3142166"/>
        <a:ext cx="5199260" cy="1190290"/>
      </dsp:txXfrm>
    </dsp:sp>
    <dsp:sp modelId="{1D137EE5-82FC-4611-8D39-A20FFA2E4F82}">
      <dsp:nvSpPr>
        <dsp:cNvPr id="0" name=""/>
        <dsp:cNvSpPr/>
      </dsp:nvSpPr>
      <dsp:spPr>
        <a:xfrm>
          <a:off x="0" y="4630029"/>
          <a:ext cx="6513603" cy="108826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45570-A1F4-483B-BEC0-A606B9C471BA}">
      <dsp:nvSpPr>
        <dsp:cNvPr id="0" name=""/>
        <dsp:cNvSpPr/>
      </dsp:nvSpPr>
      <dsp:spPr>
        <a:xfrm>
          <a:off x="329200" y="4874888"/>
          <a:ext cx="599131" cy="5985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0B9C3F-57CC-4F13-8352-D14756AA3893}">
      <dsp:nvSpPr>
        <dsp:cNvPr id="0" name=""/>
        <dsp:cNvSpPr/>
      </dsp:nvSpPr>
      <dsp:spPr>
        <a:xfrm>
          <a:off x="1257531" y="4630029"/>
          <a:ext cx="5199260" cy="119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72" tIns="125972" rIns="125972" bIns="125972" numCol="1" spcCol="1270" anchor="ctr" anchorCtr="0">
          <a:noAutofit/>
        </a:bodyPr>
        <a:lstStyle/>
        <a:p>
          <a:pPr marL="0" lvl="0" indent="0" algn="l" defTabSz="1066800">
            <a:lnSpc>
              <a:spcPct val="90000"/>
            </a:lnSpc>
            <a:spcBef>
              <a:spcPct val="0"/>
            </a:spcBef>
            <a:spcAft>
              <a:spcPct val="35000"/>
            </a:spcAft>
            <a:buNone/>
          </a:pPr>
          <a:r>
            <a:rPr lang="en-US" sz="2400" b="1" kern="1200" dirty="0"/>
            <a:t>Regulated and enforced by the U.S. Equal Employment Opportunity Commission. </a:t>
          </a:r>
          <a:endParaRPr lang="en-US" sz="2400" kern="1200" dirty="0"/>
        </a:p>
      </dsp:txBody>
      <dsp:txXfrm>
        <a:off x="1257531" y="4630029"/>
        <a:ext cx="5199260" cy="1190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E940E-2855-4DBC-83EC-01031595F97F}">
      <dsp:nvSpPr>
        <dsp:cNvPr id="0" name=""/>
        <dsp:cNvSpPr/>
      </dsp:nvSpPr>
      <dsp:spPr>
        <a:xfrm>
          <a:off x="0" y="2530"/>
          <a:ext cx="6513603" cy="12822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610B7-D8EB-42B5-84E1-B814EB90382D}">
      <dsp:nvSpPr>
        <dsp:cNvPr id="0" name=""/>
        <dsp:cNvSpPr/>
      </dsp:nvSpPr>
      <dsp:spPr>
        <a:xfrm>
          <a:off x="387889" y="291042"/>
          <a:ext cx="705253" cy="705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CE9F48-F27F-462D-A983-95C41F172789}">
      <dsp:nvSpPr>
        <dsp:cNvPr id="0" name=""/>
        <dsp:cNvSpPr/>
      </dsp:nvSpPr>
      <dsp:spPr>
        <a:xfrm>
          <a:off x="1481032" y="2530"/>
          <a:ext cx="5032571" cy="1282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08" tIns="135708" rIns="135708" bIns="135708" numCol="1" spcCol="1270" anchor="ctr" anchorCtr="0">
          <a:noAutofit/>
        </a:bodyPr>
        <a:lstStyle/>
        <a:p>
          <a:pPr marL="0" lvl="0" indent="0" algn="l" defTabSz="622300">
            <a:lnSpc>
              <a:spcPct val="90000"/>
            </a:lnSpc>
            <a:spcBef>
              <a:spcPct val="0"/>
            </a:spcBef>
            <a:spcAft>
              <a:spcPct val="35000"/>
            </a:spcAft>
            <a:buNone/>
          </a:pPr>
          <a:r>
            <a:rPr lang="en-US" sz="1400" kern="1200" dirty="0"/>
            <a:t>Prohibits places of public accommodation from discriminating against individuals with disabilities. Sets the minimum standards for accessibility for alterations and new construction of commercial facilities and privately owned public accommodations. </a:t>
          </a:r>
        </a:p>
      </dsp:txBody>
      <dsp:txXfrm>
        <a:off x="1481032" y="2530"/>
        <a:ext cx="5032571" cy="1282278"/>
      </dsp:txXfrm>
    </dsp:sp>
    <dsp:sp modelId="{557571B9-9180-4C06-B71C-7975400698B3}">
      <dsp:nvSpPr>
        <dsp:cNvPr id="0" name=""/>
        <dsp:cNvSpPr/>
      </dsp:nvSpPr>
      <dsp:spPr>
        <a:xfrm>
          <a:off x="0" y="1605378"/>
          <a:ext cx="6513603" cy="1282278"/>
        </a:xfrm>
        <a:prstGeom prst="roundRect">
          <a:avLst>
            <a:gd name="adj" fmla="val 1000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69D29F35-C9C4-4BF0-8A11-C3F508E54B5B}">
      <dsp:nvSpPr>
        <dsp:cNvPr id="0" name=""/>
        <dsp:cNvSpPr/>
      </dsp:nvSpPr>
      <dsp:spPr>
        <a:xfrm>
          <a:off x="387889" y="1893891"/>
          <a:ext cx="705253" cy="705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BC314-B2DE-4241-B6B3-DCE4E97EAD00}">
      <dsp:nvSpPr>
        <dsp:cNvPr id="0" name=""/>
        <dsp:cNvSpPr/>
      </dsp:nvSpPr>
      <dsp:spPr>
        <a:xfrm>
          <a:off x="1481032" y="1605378"/>
          <a:ext cx="5032571" cy="1282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08" tIns="135708" rIns="135708" bIns="135708" numCol="1" spcCol="1270" anchor="ctr" anchorCtr="0">
          <a:noAutofit/>
        </a:bodyPr>
        <a:lstStyle/>
        <a:p>
          <a:pPr marL="0" lvl="0" indent="0" algn="l" defTabSz="711200">
            <a:lnSpc>
              <a:spcPct val="90000"/>
            </a:lnSpc>
            <a:spcBef>
              <a:spcPct val="0"/>
            </a:spcBef>
            <a:spcAft>
              <a:spcPct val="35000"/>
            </a:spcAft>
            <a:buNone/>
          </a:pPr>
          <a:r>
            <a:rPr lang="en-US" sz="1600" kern="1200" dirty="0"/>
            <a:t>Directs businesses to make "reasonable modifications" to their usual ways of doing things when serving people with disabilities.</a:t>
          </a:r>
        </a:p>
      </dsp:txBody>
      <dsp:txXfrm>
        <a:off x="1481032" y="1605378"/>
        <a:ext cx="5032571" cy="1282278"/>
      </dsp:txXfrm>
    </dsp:sp>
    <dsp:sp modelId="{A52E7D66-7CB5-42DD-A5AD-470884187548}">
      <dsp:nvSpPr>
        <dsp:cNvPr id="0" name=""/>
        <dsp:cNvSpPr/>
      </dsp:nvSpPr>
      <dsp:spPr>
        <a:xfrm>
          <a:off x="0" y="3168540"/>
          <a:ext cx="6513603" cy="128227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CEACC-7D00-4557-92AF-670BF965D47E}">
      <dsp:nvSpPr>
        <dsp:cNvPr id="0" name=""/>
        <dsp:cNvSpPr/>
      </dsp:nvSpPr>
      <dsp:spPr>
        <a:xfrm>
          <a:off x="387889" y="3496740"/>
          <a:ext cx="705253" cy="705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213974-F2B1-45E8-8FEB-F703819F309F}">
      <dsp:nvSpPr>
        <dsp:cNvPr id="0" name=""/>
        <dsp:cNvSpPr/>
      </dsp:nvSpPr>
      <dsp:spPr>
        <a:xfrm>
          <a:off x="1481032" y="3208227"/>
          <a:ext cx="5032571" cy="1282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08" tIns="135708" rIns="135708" bIns="135708" numCol="1" spcCol="1270" anchor="ctr" anchorCtr="0">
          <a:noAutofit/>
        </a:bodyPr>
        <a:lstStyle/>
        <a:p>
          <a:pPr marL="0" lvl="0" indent="0" algn="l" defTabSz="711200">
            <a:lnSpc>
              <a:spcPct val="90000"/>
            </a:lnSpc>
            <a:spcBef>
              <a:spcPct val="0"/>
            </a:spcBef>
            <a:spcAft>
              <a:spcPct val="35000"/>
            </a:spcAft>
            <a:buNone/>
          </a:pPr>
          <a:r>
            <a:rPr lang="en-US" sz="1600" kern="1200" dirty="0"/>
            <a:t>Requires that businesses take steps necessary to communicate effectively with customers with vision, hearing, and speech disabilities.</a:t>
          </a:r>
        </a:p>
      </dsp:txBody>
      <dsp:txXfrm>
        <a:off x="1481032" y="3208227"/>
        <a:ext cx="5032571" cy="1282278"/>
      </dsp:txXfrm>
    </dsp:sp>
    <dsp:sp modelId="{532A5EDE-6A15-4900-8184-F0435C6AB2B4}">
      <dsp:nvSpPr>
        <dsp:cNvPr id="0" name=""/>
        <dsp:cNvSpPr/>
      </dsp:nvSpPr>
      <dsp:spPr>
        <a:xfrm>
          <a:off x="0" y="4811076"/>
          <a:ext cx="6513603" cy="128227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7CFD1-DE83-451E-AF67-8DC5F14C4A00}">
      <dsp:nvSpPr>
        <dsp:cNvPr id="0" name=""/>
        <dsp:cNvSpPr/>
      </dsp:nvSpPr>
      <dsp:spPr>
        <a:xfrm>
          <a:off x="387889" y="5099588"/>
          <a:ext cx="705253" cy="705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21BBA2-82F9-4986-9629-536F2EAE31E6}">
      <dsp:nvSpPr>
        <dsp:cNvPr id="0" name=""/>
        <dsp:cNvSpPr/>
      </dsp:nvSpPr>
      <dsp:spPr>
        <a:xfrm>
          <a:off x="1481032" y="4811076"/>
          <a:ext cx="5032571" cy="1282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08" tIns="135708" rIns="135708" bIns="135708" numCol="1" spcCol="1270" anchor="ctr" anchorCtr="0">
          <a:noAutofit/>
        </a:bodyPr>
        <a:lstStyle/>
        <a:p>
          <a:pPr marL="0" lvl="0" indent="0" algn="l" defTabSz="711200">
            <a:lnSpc>
              <a:spcPct val="90000"/>
            </a:lnSpc>
            <a:spcBef>
              <a:spcPct val="0"/>
            </a:spcBef>
            <a:spcAft>
              <a:spcPct val="35000"/>
            </a:spcAft>
            <a:buNone/>
          </a:pPr>
          <a:r>
            <a:rPr lang="en-US" sz="1600" kern="1200" dirty="0"/>
            <a:t>Regulated and enforced by the U.S. Department of Justice. </a:t>
          </a:r>
        </a:p>
      </dsp:txBody>
      <dsp:txXfrm>
        <a:off x="1481032" y="4811076"/>
        <a:ext cx="5032571" cy="1282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1EA59-3A4D-4D81-8D47-B7A798F475E1}">
      <dsp:nvSpPr>
        <dsp:cNvPr id="0" name=""/>
        <dsp:cNvSpPr/>
      </dsp:nvSpPr>
      <dsp:spPr>
        <a:xfrm>
          <a:off x="0" y="536"/>
          <a:ext cx="6842935" cy="12551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F9661-11EB-4AFE-9D96-D5EBCF133FE8}">
      <dsp:nvSpPr>
        <dsp:cNvPr id="0" name=""/>
        <dsp:cNvSpPr/>
      </dsp:nvSpPr>
      <dsp:spPr>
        <a:xfrm>
          <a:off x="379672" y="282937"/>
          <a:ext cx="690314" cy="690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60904A-2143-4900-8C2F-E9032FAAD182}">
      <dsp:nvSpPr>
        <dsp:cNvPr id="0" name=""/>
        <dsp:cNvSpPr/>
      </dsp:nvSpPr>
      <dsp:spPr>
        <a:xfrm>
          <a:off x="1449660" y="536"/>
          <a:ext cx="5393274" cy="125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33" tIns="132833" rIns="132833" bIns="132833" numCol="1" spcCol="1270" anchor="ctr" anchorCtr="0">
          <a:noAutofit/>
        </a:bodyPr>
        <a:lstStyle/>
        <a:p>
          <a:pPr marL="0" lvl="0" indent="0" algn="l" defTabSz="1111250">
            <a:lnSpc>
              <a:spcPct val="100000"/>
            </a:lnSpc>
            <a:spcBef>
              <a:spcPct val="0"/>
            </a:spcBef>
            <a:spcAft>
              <a:spcPct val="35000"/>
            </a:spcAft>
            <a:buNone/>
          </a:pPr>
          <a:r>
            <a:rPr lang="en-US" sz="2500" kern="1200"/>
            <a:t>More than a job – it’s a </a:t>
          </a:r>
          <a:r>
            <a:rPr lang="en-US" sz="2500" b="1" i="1" kern="1200"/>
            <a:t>movement</a:t>
          </a:r>
          <a:r>
            <a:rPr lang="en-US" sz="2500" kern="1200"/>
            <a:t>.  </a:t>
          </a:r>
          <a:endParaRPr lang="en-US" sz="2500" kern="1200" dirty="0"/>
        </a:p>
      </dsp:txBody>
      <dsp:txXfrm>
        <a:off x="1449660" y="536"/>
        <a:ext cx="5393274" cy="1255116"/>
      </dsp:txXfrm>
    </dsp:sp>
    <dsp:sp modelId="{051BBC42-4C13-4899-946C-4212B29024AD}">
      <dsp:nvSpPr>
        <dsp:cNvPr id="0" name=""/>
        <dsp:cNvSpPr/>
      </dsp:nvSpPr>
      <dsp:spPr>
        <a:xfrm>
          <a:off x="0" y="1569432"/>
          <a:ext cx="6842935" cy="12551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6A200-9C7A-400E-A992-84CF6748047A}">
      <dsp:nvSpPr>
        <dsp:cNvPr id="0" name=""/>
        <dsp:cNvSpPr/>
      </dsp:nvSpPr>
      <dsp:spPr>
        <a:xfrm>
          <a:off x="379672" y="1851833"/>
          <a:ext cx="690314" cy="690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932DBC-921B-4C80-BA9A-90A89A8E59FB}">
      <dsp:nvSpPr>
        <dsp:cNvPr id="0" name=""/>
        <dsp:cNvSpPr/>
      </dsp:nvSpPr>
      <dsp:spPr>
        <a:xfrm>
          <a:off x="1449660" y="1569432"/>
          <a:ext cx="5393274" cy="125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33" tIns="132833" rIns="132833" bIns="132833" numCol="1" spcCol="1270" anchor="ctr" anchorCtr="0">
          <a:noAutofit/>
        </a:bodyPr>
        <a:lstStyle/>
        <a:p>
          <a:pPr marL="0" lvl="0" indent="0" algn="l" defTabSz="1111250">
            <a:lnSpc>
              <a:spcPct val="100000"/>
            </a:lnSpc>
            <a:spcBef>
              <a:spcPct val="0"/>
            </a:spcBef>
            <a:spcAft>
              <a:spcPct val="35000"/>
            </a:spcAft>
            <a:buNone/>
          </a:pPr>
          <a:r>
            <a:rPr lang="en-US" sz="2500" b="1" i="1" kern="1200"/>
            <a:t>Inspired</a:t>
          </a:r>
          <a:r>
            <a:rPr lang="en-US" sz="2500" i="1" kern="1200"/>
            <a:t> </a:t>
          </a:r>
          <a:r>
            <a:rPr lang="en-US" sz="2500" kern="1200"/>
            <a:t>staff &amp; managers make things happen, no matter what.</a:t>
          </a:r>
          <a:endParaRPr lang="en-US" sz="2500" kern="1200" dirty="0"/>
        </a:p>
      </dsp:txBody>
      <dsp:txXfrm>
        <a:off x="1449660" y="1569432"/>
        <a:ext cx="5393274" cy="1255116"/>
      </dsp:txXfrm>
    </dsp:sp>
    <dsp:sp modelId="{46EED1E9-D798-4A3A-A6BE-4C369EA76B59}">
      <dsp:nvSpPr>
        <dsp:cNvPr id="0" name=""/>
        <dsp:cNvSpPr/>
      </dsp:nvSpPr>
      <dsp:spPr>
        <a:xfrm>
          <a:off x="0" y="3138328"/>
          <a:ext cx="6842935" cy="12551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E980E-E511-4586-86CC-152222C14AB6}">
      <dsp:nvSpPr>
        <dsp:cNvPr id="0" name=""/>
        <dsp:cNvSpPr/>
      </dsp:nvSpPr>
      <dsp:spPr>
        <a:xfrm>
          <a:off x="379672" y="3420730"/>
          <a:ext cx="690314" cy="690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40BB1B-071B-4932-9F5A-23F4D1D33F95}">
      <dsp:nvSpPr>
        <dsp:cNvPr id="0" name=""/>
        <dsp:cNvSpPr/>
      </dsp:nvSpPr>
      <dsp:spPr>
        <a:xfrm>
          <a:off x="1449660" y="3138328"/>
          <a:ext cx="5393274" cy="125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33" tIns="132833" rIns="132833" bIns="132833" numCol="1" spcCol="1270" anchor="ctr" anchorCtr="0">
          <a:noAutofit/>
        </a:bodyPr>
        <a:lstStyle/>
        <a:p>
          <a:pPr marL="0" lvl="0" indent="0" algn="l" defTabSz="1111250">
            <a:lnSpc>
              <a:spcPct val="100000"/>
            </a:lnSpc>
            <a:spcBef>
              <a:spcPct val="0"/>
            </a:spcBef>
            <a:spcAft>
              <a:spcPct val="35000"/>
            </a:spcAft>
            <a:buNone/>
          </a:pPr>
          <a:r>
            <a:rPr lang="en-US" sz="2500" b="0" i="0" kern="1200" dirty="0"/>
            <a:t>Ultimately</a:t>
          </a:r>
          <a:r>
            <a:rPr lang="en-US" sz="2500" b="1" i="0" kern="1200" dirty="0"/>
            <a:t> </a:t>
          </a:r>
          <a:r>
            <a:rPr lang="en-US" sz="2500" b="0" i="0" kern="1200" dirty="0"/>
            <a:t>our job is to be </a:t>
          </a:r>
          <a:r>
            <a:rPr lang="en-US" sz="2500" b="1" i="1" kern="1200" dirty="0"/>
            <a:t>change agents.</a:t>
          </a:r>
          <a:endParaRPr lang="en-US" sz="2500" kern="1200" dirty="0"/>
        </a:p>
      </dsp:txBody>
      <dsp:txXfrm>
        <a:off x="1449660" y="3138328"/>
        <a:ext cx="5393274" cy="1255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03A06-316A-4DC3-AB55-FD349DDDEFA0}">
      <dsp:nvSpPr>
        <dsp:cNvPr id="0" name=""/>
        <dsp:cNvSpPr/>
      </dsp:nvSpPr>
      <dsp:spPr>
        <a:xfrm>
          <a:off x="973190" y="987326"/>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EDE07-4C86-41A9-8E14-C479298998B9}">
      <dsp:nvSpPr>
        <dsp:cNvPr id="0" name=""/>
        <dsp:cNvSpPr/>
      </dsp:nvSpPr>
      <dsp:spPr>
        <a:xfrm>
          <a:off x="1242597" y="1256734"/>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157AA-567A-4EA0-83CB-E0ECF16B2111}">
      <dsp:nvSpPr>
        <dsp:cNvPr id="0" name=""/>
        <dsp:cNvSpPr/>
      </dsp:nvSpPr>
      <dsp:spPr>
        <a:xfrm>
          <a:off x="569079"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Laws have been  changing </a:t>
          </a:r>
        </a:p>
      </dsp:txBody>
      <dsp:txXfrm>
        <a:off x="569079" y="2645217"/>
        <a:ext cx="2072362" cy="720000"/>
      </dsp:txXfrm>
    </dsp:sp>
    <dsp:sp modelId="{3B11B44D-182C-4C01-9F64-C0B0C463FBA4}">
      <dsp:nvSpPr>
        <dsp:cNvPr id="0" name=""/>
        <dsp:cNvSpPr/>
      </dsp:nvSpPr>
      <dsp:spPr>
        <a:xfrm>
          <a:off x="3408216" y="987326"/>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E4486-783E-4FDE-93DC-5F05A7879E0C}">
      <dsp:nvSpPr>
        <dsp:cNvPr id="0" name=""/>
        <dsp:cNvSpPr/>
      </dsp:nvSpPr>
      <dsp:spPr>
        <a:xfrm>
          <a:off x="3677623" y="1256734"/>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B7B0B-CB17-494D-8C3C-C1C9217A7AC3}">
      <dsp:nvSpPr>
        <dsp:cNvPr id="0" name=""/>
        <dsp:cNvSpPr/>
      </dsp:nvSpPr>
      <dsp:spPr>
        <a:xfrm>
          <a:off x="3004105"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Expectations have been changing</a:t>
          </a:r>
        </a:p>
      </dsp:txBody>
      <dsp:txXfrm>
        <a:off x="3004105" y="2645217"/>
        <a:ext cx="2072362" cy="720000"/>
      </dsp:txXfrm>
    </dsp:sp>
    <dsp:sp modelId="{F5D8C107-4E12-4313-A292-59DD91F0C9F5}">
      <dsp:nvSpPr>
        <dsp:cNvPr id="0" name=""/>
        <dsp:cNvSpPr/>
      </dsp:nvSpPr>
      <dsp:spPr>
        <a:xfrm>
          <a:off x="5843242" y="987326"/>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BBE121-CDF0-445D-9D16-DDA2B7E12C17}">
      <dsp:nvSpPr>
        <dsp:cNvPr id="0" name=""/>
        <dsp:cNvSpPr/>
      </dsp:nvSpPr>
      <dsp:spPr>
        <a:xfrm>
          <a:off x="6112649" y="1256734"/>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548BC0-5CFF-4731-8B9C-ACE8055F64DA}">
      <dsp:nvSpPr>
        <dsp:cNvPr id="0" name=""/>
        <dsp:cNvSpPr/>
      </dsp:nvSpPr>
      <dsp:spPr>
        <a:xfrm>
          <a:off x="5439131"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Our work has been  changing</a:t>
          </a:r>
        </a:p>
      </dsp:txBody>
      <dsp:txXfrm>
        <a:off x="5439131" y="2645217"/>
        <a:ext cx="2072362" cy="720000"/>
      </dsp:txXfrm>
    </dsp:sp>
    <dsp:sp modelId="{CF44EBAE-2A1A-46B0-9E43-C608B6D1F475}">
      <dsp:nvSpPr>
        <dsp:cNvPr id="0" name=""/>
        <dsp:cNvSpPr/>
      </dsp:nvSpPr>
      <dsp:spPr>
        <a:xfrm>
          <a:off x="8278268" y="987326"/>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8EFA9-A3A0-40D3-A917-EEA6BDB6E745}">
      <dsp:nvSpPr>
        <dsp:cNvPr id="0" name=""/>
        <dsp:cNvSpPr/>
      </dsp:nvSpPr>
      <dsp:spPr>
        <a:xfrm>
          <a:off x="8547675" y="1256734"/>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49688B-8317-4B8D-ACE4-687612256C90}">
      <dsp:nvSpPr>
        <dsp:cNvPr id="0" name=""/>
        <dsp:cNvSpPr/>
      </dsp:nvSpPr>
      <dsp:spPr>
        <a:xfrm>
          <a:off x="7874157"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No surprises here!</a:t>
          </a:r>
        </a:p>
      </dsp:txBody>
      <dsp:txXfrm>
        <a:off x="7874157" y="2645217"/>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B6DA0-73DB-4985-96A8-667711DE1E74}"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01D9A-828F-4E2E-8350-07915A966284}" type="slidenum">
              <a:rPr lang="en-US" smtClean="0"/>
              <a:t>‹#›</a:t>
            </a:fld>
            <a:endParaRPr lang="en-US"/>
          </a:p>
        </p:txBody>
      </p:sp>
    </p:spTree>
    <p:extLst>
      <p:ext uri="{BB962C8B-B14F-4D97-AF65-F5344CB8AC3E}">
        <p14:creationId xmlns:p14="http://schemas.microsoft.com/office/powerpoint/2010/main" val="418535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20.rs6.net/tn.jsp?f=00109E56lBx_xIxT56BE5DbZXdl5BI5WLqfUNnwk2rZke6erpgAAL8SzpOni7l-GrEV81iMBKEBQR8lA7il0MuU_p5HkAiZ0wBbYXpwQE575BdAc-bPfv14_deL0Y03MmwEyBQmeGlzftVmNnjvWFnDf0wwDD9tuxskHzDy8LzJ_mej2uITZX9LU7rcyB9Fs1cHJsLLHraVlU18e2DoMrLV4HWSy5iv3Qgt5DkF6T0nuy8gb9Coi8JUQFiMpv7xRYJcBQYbfiL8jkMfOx9i-g1iDaPahlfYb9KzKPqIMQHCHYI=&amp;c=mQgkdJlFKfFTAUGkZ3F26Y-Sb68ztrZ-oo-10FnNs1HTgerHtutarg==&amp;ch=MIw9PFzK436w2uXkV97IU4ZjccE7Ic7Bvl4MfM49CBM5beGzp2la5Q=="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r20.rs6.net/tn.jsp?f=00109E56lBx_xIxT56BE5DbZXdl5BI5WLqfUNnwk2rZke6erpgAAL8SzpOni7l-GrEVmPcxjZlwgl1lE5HUcO2q1P42cTNsHeosq5VzzmMP9t9n-3odyMwnMu3Ceb0WcY0dfOa632GjGsPFm0p4uMS5kz_OAuerJApwd7H_1dxR6hHjrHRcOK7uyZrzVkk8cLNZM9qMkXhKP76Rl3FriXEOSNiayhbxtz8hsfUDXNleGsEeTmBzAL3IYKEc7ShGBPhfgwfvtnukzip-beW1BrhhQWW-_VHidlFijQuV3EtH-_mMLwlRUWwMHgIvJIGEbRQjM92rf5C0t1E=&amp;c=mQgkdJlFKfFTAUGkZ3F26Y-Sb68ztrZ-oo-10FnNs1HTgerHtutarg==&amp;ch=MIw9PFzK436w2uXkV97IU4ZjccE7Ic7Bvl4MfM49CBM5beGzp2la5Q=="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601D9A-828F-4E2E-8350-07915A966284}" type="slidenum">
              <a:rPr lang="en-US" smtClean="0"/>
              <a:t>17</a:t>
            </a:fld>
            <a:endParaRPr lang="en-US" dirty="0"/>
          </a:p>
        </p:txBody>
      </p:sp>
    </p:spTree>
    <p:extLst>
      <p:ext uri="{BB962C8B-B14F-4D97-AF65-F5344CB8AC3E}">
        <p14:creationId xmlns:p14="http://schemas.microsoft.com/office/powerpoint/2010/main" val="300416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1920 married women couldn’t own property and had no legal claim to any money they might earn, and no female had the right to vote</a:t>
            </a:r>
          </a:p>
          <a:p>
            <a:r>
              <a:rPr lang="en-US" dirty="0"/>
              <a:t>182</a:t>
            </a:r>
          </a:p>
          <a:p>
            <a:r>
              <a:rPr lang="en-US" dirty="0"/>
              <a:t>1920 married women couldn’t own property and had no legal claim to any money they might earn, and no female had the right to vote</a:t>
            </a:r>
          </a:p>
          <a:p>
            <a:r>
              <a:rPr lang="en-US" dirty="0"/>
              <a:t>182</a:t>
            </a:r>
          </a:p>
          <a:p>
            <a:endParaRPr lang="en-US" dirty="0"/>
          </a:p>
        </p:txBody>
      </p:sp>
      <p:sp>
        <p:nvSpPr>
          <p:cNvPr id="4" name="Slide Number Placeholder 3"/>
          <p:cNvSpPr>
            <a:spLocks noGrp="1"/>
          </p:cNvSpPr>
          <p:nvPr>
            <p:ph type="sldNum" sz="quarter" idx="5"/>
          </p:nvPr>
        </p:nvSpPr>
        <p:spPr/>
        <p:txBody>
          <a:bodyPr/>
          <a:lstStyle/>
          <a:p>
            <a:fld id="{84601D9A-828F-4E2E-8350-07915A966284}" type="slidenum">
              <a:rPr lang="en-US" smtClean="0"/>
              <a:t>22</a:t>
            </a:fld>
            <a:endParaRPr lang="en-US"/>
          </a:p>
        </p:txBody>
      </p:sp>
    </p:spTree>
    <p:extLst>
      <p:ext uri="{BB962C8B-B14F-4D97-AF65-F5344CB8AC3E}">
        <p14:creationId xmlns:p14="http://schemas.microsoft.com/office/powerpoint/2010/main" val="266518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Wage gap of 20% </a:t>
            </a:r>
          </a:p>
        </p:txBody>
      </p:sp>
      <p:sp>
        <p:nvSpPr>
          <p:cNvPr id="4" name="Slide Number Placeholder 3"/>
          <p:cNvSpPr>
            <a:spLocks noGrp="1"/>
          </p:cNvSpPr>
          <p:nvPr>
            <p:ph type="sldNum" sz="quarter" idx="5"/>
          </p:nvPr>
        </p:nvSpPr>
        <p:spPr/>
        <p:txBody>
          <a:bodyPr/>
          <a:lstStyle/>
          <a:p>
            <a:fld id="{84601D9A-828F-4E2E-8350-07915A966284}" type="slidenum">
              <a:rPr lang="en-US" smtClean="0"/>
              <a:t>23</a:t>
            </a:fld>
            <a:endParaRPr lang="en-US"/>
          </a:p>
        </p:txBody>
      </p:sp>
    </p:spTree>
    <p:extLst>
      <p:ext uri="{BB962C8B-B14F-4D97-AF65-F5344CB8AC3E}">
        <p14:creationId xmlns:p14="http://schemas.microsoft.com/office/powerpoint/2010/main" val="1005737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“reasonable accommodation” is a change that accommodates employees with disabilities so they can do the job without causing the employer “undue hardship” (too much difficulty or expense).</a:t>
            </a:r>
          </a:p>
          <a:p>
            <a:endParaRPr lang="en-US" dirty="0"/>
          </a:p>
        </p:txBody>
      </p:sp>
      <p:sp>
        <p:nvSpPr>
          <p:cNvPr id="4" name="Slide Number Placeholder 3"/>
          <p:cNvSpPr>
            <a:spLocks noGrp="1"/>
          </p:cNvSpPr>
          <p:nvPr>
            <p:ph type="sldNum" sz="quarter" idx="5"/>
          </p:nvPr>
        </p:nvSpPr>
        <p:spPr/>
        <p:txBody>
          <a:bodyPr/>
          <a:lstStyle/>
          <a:p>
            <a:fld id="{84601D9A-828F-4E2E-8350-07915A966284}" type="slidenum">
              <a:rPr lang="en-US" smtClean="0"/>
              <a:t>25</a:t>
            </a:fld>
            <a:endParaRPr lang="en-US"/>
          </a:p>
        </p:txBody>
      </p:sp>
    </p:spTree>
    <p:extLst>
      <p:ext uri="{BB962C8B-B14F-4D97-AF65-F5344CB8AC3E}">
        <p14:creationId xmlns:p14="http://schemas.microsoft.com/office/powerpoint/2010/main" val="260951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Aplicability</a:t>
            </a:r>
            <a:r>
              <a:rPr lang="en-US" dirty="0"/>
              <a:t> for </a:t>
            </a:r>
            <a:r>
              <a:rPr lang="en-US" dirty="0" err="1"/>
              <a:t>cb</a:t>
            </a:r>
            <a:r>
              <a:rPr lang="en-US" dirty="0"/>
              <a:t> day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Public accommodations include privately owned, leased or operated facilities like hotels, restaurants, retail merchants, doctor’s offices, golf courses, private schools, day care centers, health clubs, sports stadiums, movie theaters, and so on.</a:t>
            </a:r>
          </a:p>
          <a:p>
            <a:endParaRPr lang="en-US" dirty="0"/>
          </a:p>
        </p:txBody>
      </p:sp>
      <p:sp>
        <p:nvSpPr>
          <p:cNvPr id="4" name="Slide Number Placeholder 3"/>
          <p:cNvSpPr>
            <a:spLocks noGrp="1"/>
          </p:cNvSpPr>
          <p:nvPr>
            <p:ph type="sldNum" sz="quarter" idx="5"/>
          </p:nvPr>
        </p:nvSpPr>
        <p:spPr/>
        <p:txBody>
          <a:bodyPr/>
          <a:lstStyle/>
          <a:p>
            <a:fld id="{84601D9A-828F-4E2E-8350-07915A966284}" type="slidenum">
              <a:rPr lang="en-US" smtClean="0"/>
              <a:t>26</a:t>
            </a:fld>
            <a:endParaRPr lang="en-US"/>
          </a:p>
        </p:txBody>
      </p:sp>
    </p:spTree>
    <p:extLst>
      <p:ext uri="{BB962C8B-B14F-4D97-AF65-F5344CB8AC3E}">
        <p14:creationId xmlns:p14="http://schemas.microsoft.com/office/powerpoint/2010/main" val="539786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382B1-93BE-4FE2-BD6F-4581F9AA2CCD}" type="slidenum">
              <a:rPr lang="en-US" smtClean="0"/>
              <a:t>35</a:t>
            </a:fld>
            <a:endParaRPr lang="en-US" dirty="0"/>
          </a:p>
        </p:txBody>
      </p:sp>
    </p:spTree>
    <p:extLst>
      <p:ext uri="{BB962C8B-B14F-4D97-AF65-F5344CB8AC3E}">
        <p14:creationId xmlns:p14="http://schemas.microsoft.com/office/powerpoint/2010/main" val="380728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7FB66-5F89-47BC-8A1D-BCED48A2E1FB}" type="slidenum">
              <a:rPr lang="en-US" smtClean="0"/>
              <a:pPr/>
              <a:t>5</a:t>
            </a:fld>
            <a:endParaRPr lang="en-US" dirty="0"/>
          </a:p>
        </p:txBody>
      </p:sp>
    </p:spTree>
    <p:extLst>
      <p:ext uri="{BB962C8B-B14F-4D97-AF65-F5344CB8AC3E}">
        <p14:creationId xmlns:p14="http://schemas.microsoft.com/office/powerpoint/2010/main" val="91201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pPr/>
              <a:t>6</a:t>
            </a:fld>
            <a:endParaRPr lang="en-US" dirty="0"/>
          </a:p>
        </p:txBody>
      </p:sp>
    </p:spTree>
    <p:extLst>
      <p:ext uri="{BB962C8B-B14F-4D97-AF65-F5344CB8AC3E}">
        <p14:creationId xmlns:p14="http://schemas.microsoft.com/office/powerpoint/2010/main" val="335612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all</a:t>
            </a:r>
            <a:r>
              <a:rPr lang="en-US" dirty="0">
                <a:solidFill>
                  <a:schemeClr val="tx1"/>
                </a:solidFill>
              </a:rPr>
              <a:t> public schools accepting </a:t>
            </a:r>
            <a:r>
              <a:rPr lang="en-US" dirty="0"/>
              <a:t>federal funds to provide equal access to education for children with physical and mental disabilities</a:t>
            </a:r>
            <a:endParaRPr lang="en-US" dirty="0">
              <a:solidFill>
                <a:schemeClr val="tx1"/>
              </a:solidFill>
            </a:endParaRPr>
          </a:p>
          <a:p>
            <a:r>
              <a:rPr lang="en-US" dirty="0"/>
              <a:t>Public schools required to evaluate handicapped children and create an educational plan emulating as closely as possible the educational experience of non-disabled students</a:t>
            </a:r>
          </a:p>
          <a:p>
            <a:r>
              <a:rPr lang="en-US" dirty="0"/>
              <a:t>PL 94-142 also contains a provision that disabled students should be placed in the least restrictive environment - one that allows the maximum possible opportunity to interact with non-impaired students </a:t>
            </a:r>
          </a:p>
          <a:p>
            <a:r>
              <a:rPr lang="en-US" dirty="0"/>
              <a:t>Requires that special education students receive school to adult life (work) services</a:t>
            </a:r>
            <a:br>
              <a:rPr lang="en-US" dirty="0"/>
            </a:br>
            <a:endParaRPr lang="en-US" dirty="0"/>
          </a:p>
          <a:p>
            <a:pPr marL="0" indent="0">
              <a:buNone/>
            </a:pPr>
            <a:r>
              <a:rPr lang="en-US" dirty="0"/>
              <a:t>A number of class action lawsuits (</a:t>
            </a:r>
            <a:r>
              <a:rPr lang="en-US" dirty="0" err="1"/>
              <a:t>Willowbrook</a:t>
            </a:r>
            <a:r>
              <a:rPr lang="en-US" dirty="0"/>
              <a:t>, Pennhurst, Forest Haven, Partlow) were filed alleging that the that the poor living conditions and treatment residents had to endure was a violation of their constitutional rights. Many suits were won and people began to move from institutional care to community living and day services.</a:t>
            </a:r>
          </a:p>
          <a:p>
            <a:pPr lvl="1"/>
            <a:endParaRPr lang="en-US" dirty="0"/>
          </a:p>
          <a:p>
            <a:pPr lvl="1"/>
            <a:r>
              <a:rPr lang="en-US" dirty="0"/>
              <a:t>ICFs/MR (now ICF/IDD)</a:t>
            </a:r>
          </a:p>
          <a:p>
            <a:pPr lvl="1"/>
            <a:r>
              <a:rPr lang="en-US" dirty="0"/>
              <a:t>Group homes </a:t>
            </a:r>
          </a:p>
          <a:p>
            <a:pPr lvl="1"/>
            <a:r>
              <a:rPr lang="en-US" dirty="0"/>
              <a:t>Center based day programs</a:t>
            </a:r>
          </a:p>
          <a:p>
            <a:pPr lvl="1"/>
            <a:r>
              <a:rPr lang="en-US" dirty="0"/>
              <a:t>Sheltered workshops </a:t>
            </a:r>
          </a:p>
          <a:p>
            <a:pPr marL="457200" lvl="1" indent="0">
              <a:buNone/>
            </a:pPr>
            <a:endParaRPr lang="en-US" dirty="0"/>
          </a:p>
          <a:p>
            <a:pPr marL="0" indent="0">
              <a:buNone/>
            </a:pPr>
            <a:r>
              <a:rPr lang="en-US" dirty="0"/>
              <a:t>People began to be </a:t>
            </a:r>
            <a:r>
              <a:rPr lang="en-US" b="1" dirty="0"/>
              <a:t>IN</a:t>
            </a:r>
            <a:r>
              <a:rPr lang="en-US" dirty="0"/>
              <a:t> the community but unfortunately in many cases not yet </a:t>
            </a:r>
            <a:r>
              <a:rPr lang="en-US" b="1" dirty="0"/>
              <a:t>OF</a:t>
            </a:r>
            <a:r>
              <a:rPr lang="en-US" dirty="0"/>
              <a:t> the community </a:t>
            </a:r>
          </a:p>
          <a:p>
            <a:endParaRPr lang="en-US" dirty="0"/>
          </a:p>
        </p:txBody>
      </p:sp>
      <p:sp>
        <p:nvSpPr>
          <p:cNvPr id="4" name="Slide Number Placeholder 3"/>
          <p:cNvSpPr>
            <a:spLocks noGrp="1"/>
          </p:cNvSpPr>
          <p:nvPr>
            <p:ph type="sldNum" sz="quarter" idx="5"/>
          </p:nvPr>
        </p:nvSpPr>
        <p:spPr/>
        <p:txBody>
          <a:bodyPr/>
          <a:lstStyle/>
          <a:p>
            <a:fld id="{84601D9A-828F-4E2E-8350-07915A966284}" type="slidenum">
              <a:rPr lang="en-US" smtClean="0"/>
              <a:t>8</a:t>
            </a:fld>
            <a:endParaRPr lang="en-US"/>
          </a:p>
        </p:txBody>
      </p:sp>
    </p:spTree>
    <p:extLst>
      <p:ext uri="{BB962C8B-B14F-4D97-AF65-F5344CB8AC3E}">
        <p14:creationId xmlns:p14="http://schemas.microsoft.com/office/powerpoint/2010/main" val="109362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Supported employment means:</a:t>
            </a:r>
          </a:p>
          <a:p>
            <a:pPr marL="0" indent="0">
              <a:buNone/>
            </a:pPr>
            <a:r>
              <a:rPr lang="en-US" dirty="0"/>
              <a:t>Competitive employment in an integrated setting with ongoing support services for individuals with the most severe disabilities — </a:t>
            </a:r>
          </a:p>
          <a:p>
            <a:pPr lvl="1"/>
            <a:r>
              <a:rPr lang="en-US" dirty="0"/>
              <a:t>For whom competitive employment has not traditionally occurred or for whom competitive employment has been interrupted or intermittent as a result of a severe disability; and </a:t>
            </a:r>
          </a:p>
          <a:p>
            <a:pPr lvl="1"/>
            <a:r>
              <a:rPr lang="en-US" dirty="0"/>
              <a:t>Who, because of the nature and severity of their disabilities, need intensive supported employment services from the designated State unit and extended services after transition in order to perform this work; </a:t>
            </a:r>
          </a:p>
          <a:p>
            <a:pPr lvl="1"/>
            <a:r>
              <a:rPr lang="en-US" dirty="0"/>
              <a:t>Transitional employment for individuals with the most severe disabilities due to mental illness </a:t>
            </a:r>
          </a:p>
          <a:p>
            <a:pPr marL="457200" lvl="1" indent="0">
              <a:buNone/>
            </a:pPr>
            <a:endParaRPr lang="en-US" dirty="0"/>
          </a:p>
          <a:p>
            <a:pPr marL="457200" lvl="1" indent="0">
              <a:buNone/>
            </a:pPr>
            <a:r>
              <a:rPr lang="en-US" dirty="0"/>
              <a:t>A </a:t>
            </a:r>
            <a:r>
              <a:rPr lang="en-US" u="sng" dirty="0"/>
              <a:t>place and train </a:t>
            </a:r>
            <a:r>
              <a:rPr lang="en-US" dirty="0"/>
              <a:t>approach rather than the traditional </a:t>
            </a:r>
            <a:r>
              <a:rPr lang="en-US" u="sng" dirty="0"/>
              <a:t>train and place </a:t>
            </a:r>
            <a:r>
              <a:rPr lang="en-US" dirty="0"/>
              <a:t>model. </a:t>
            </a:r>
          </a:p>
          <a:p>
            <a:endParaRPr lang="en-US" dirty="0"/>
          </a:p>
        </p:txBody>
      </p:sp>
      <p:sp>
        <p:nvSpPr>
          <p:cNvPr id="4" name="Slide Number Placeholder 3"/>
          <p:cNvSpPr>
            <a:spLocks noGrp="1"/>
          </p:cNvSpPr>
          <p:nvPr>
            <p:ph type="sldNum" sz="quarter" idx="5"/>
          </p:nvPr>
        </p:nvSpPr>
        <p:spPr/>
        <p:txBody>
          <a:bodyPr/>
          <a:lstStyle/>
          <a:p>
            <a:fld id="{84601D9A-828F-4E2E-8350-07915A966284}" type="slidenum">
              <a:rPr lang="en-US" smtClean="0"/>
              <a:t>9</a:t>
            </a:fld>
            <a:endParaRPr lang="en-US"/>
          </a:p>
        </p:txBody>
      </p:sp>
    </p:spTree>
    <p:extLst>
      <p:ext uri="{BB962C8B-B14F-4D97-AF65-F5344CB8AC3E}">
        <p14:creationId xmlns:p14="http://schemas.microsoft.com/office/powerpoint/2010/main" val="2102342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Affirms Title II of the ADA</a:t>
            </a:r>
          </a:p>
          <a:p>
            <a:pPr marL="0" indent="0">
              <a:buNone/>
            </a:pPr>
            <a:endParaRPr lang="en-US" dirty="0"/>
          </a:p>
          <a:p>
            <a:r>
              <a:rPr lang="en-US" dirty="0"/>
              <a:t> Prohibits unnecessary segregation </a:t>
            </a:r>
          </a:p>
          <a:p>
            <a:pPr marL="0" indent="0">
              <a:buNone/>
            </a:pPr>
            <a:endParaRPr lang="en-US" dirty="0"/>
          </a:p>
          <a:p>
            <a:r>
              <a:rPr lang="en-US" dirty="0"/>
              <a:t> Requires that services be provided in the “most integrated setting” appropriate to individual’s needs</a:t>
            </a:r>
          </a:p>
          <a:p>
            <a:pPr marL="0" indent="0">
              <a:buNone/>
            </a:pPr>
            <a:endParaRPr lang="en-US" dirty="0"/>
          </a:p>
          <a:p>
            <a:r>
              <a:rPr lang="en-US" dirty="0"/>
              <a:t>Segregated settings include, but are not limited to…congregate settings populated exclusively or primarily with individuals with disabilities [and] settings that provide for daytime activities primarily with other individuals with disabilities</a:t>
            </a:r>
          </a:p>
          <a:p>
            <a:endParaRPr lang="en-US" dirty="0"/>
          </a:p>
        </p:txBody>
      </p:sp>
      <p:sp>
        <p:nvSpPr>
          <p:cNvPr id="4" name="Slide Number Placeholder 3"/>
          <p:cNvSpPr>
            <a:spLocks noGrp="1"/>
          </p:cNvSpPr>
          <p:nvPr>
            <p:ph type="sldNum" sz="quarter" idx="5"/>
          </p:nvPr>
        </p:nvSpPr>
        <p:spPr/>
        <p:txBody>
          <a:bodyPr/>
          <a:lstStyle/>
          <a:p>
            <a:fld id="{84601D9A-828F-4E2E-8350-07915A966284}" type="slidenum">
              <a:rPr lang="en-US" smtClean="0"/>
              <a:t>10</a:t>
            </a:fld>
            <a:endParaRPr lang="en-US"/>
          </a:p>
        </p:txBody>
      </p:sp>
    </p:spTree>
    <p:extLst>
      <p:ext uri="{BB962C8B-B14F-4D97-AF65-F5344CB8AC3E}">
        <p14:creationId xmlns:p14="http://schemas.microsoft.com/office/powerpoint/2010/main" val="47554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Customized employment is based on an individualized match between the strengths, conditions, and interests of a job candidate and the identified business needs of an employer. </a:t>
            </a:r>
          </a:p>
          <a:p>
            <a:pPr marL="0" indent="0">
              <a:buNone/>
            </a:pPr>
            <a:endParaRPr lang="en-US" dirty="0"/>
          </a:p>
          <a:p>
            <a:pPr marL="0" indent="0">
              <a:buNone/>
            </a:pPr>
            <a:r>
              <a:rPr lang="en-US" dirty="0"/>
              <a:t>	Customized employment will often take the form of:</a:t>
            </a:r>
          </a:p>
          <a:p>
            <a:endParaRPr lang="en-US" dirty="0"/>
          </a:p>
          <a:p>
            <a:pPr lvl="1"/>
            <a:r>
              <a:rPr lang="en-US" b="1" dirty="0"/>
              <a:t>Task reassignment:</a:t>
            </a:r>
            <a:r>
              <a:rPr lang="en-US" dirty="0"/>
              <a:t> Some of the job tasks of incumbent workers are reassigned and a new job description is negotiated based on current, unmet workplace needs.</a:t>
            </a:r>
          </a:p>
          <a:p>
            <a:pPr lvl="1"/>
            <a:r>
              <a:rPr lang="en-US" b="1" dirty="0"/>
              <a:t>Job carving:</a:t>
            </a:r>
            <a:r>
              <a:rPr lang="en-US" dirty="0"/>
              <a:t> An existing job description is modified — containing one or more, but not all, of the tasks from the original job description.</a:t>
            </a:r>
          </a:p>
          <a:p>
            <a:pPr lvl="1"/>
            <a:r>
              <a:rPr lang="en-US" b="1" dirty="0"/>
              <a:t>Job sharing:</a:t>
            </a:r>
            <a:r>
              <a:rPr lang="en-US" dirty="0"/>
              <a:t> Two or more people share the tasks and responsibilities of a job based on each other's strengths.</a:t>
            </a:r>
          </a:p>
          <a:p>
            <a:pPr lvl="1"/>
            <a:r>
              <a:rPr lang="en-US" b="1" dirty="0"/>
              <a:t>Self-employment -</a:t>
            </a:r>
            <a:r>
              <a:rPr lang="en-US" dirty="0"/>
              <a:t> Allows for an individual to receive assistance in the creation of an independently owned small business based on the strengths and dreams of an individual and the unmet needs of a local market.</a:t>
            </a:r>
          </a:p>
          <a:p>
            <a:endParaRPr lang="en-US" dirty="0"/>
          </a:p>
        </p:txBody>
      </p:sp>
      <p:sp>
        <p:nvSpPr>
          <p:cNvPr id="4" name="Slide Number Placeholder 3"/>
          <p:cNvSpPr>
            <a:spLocks noGrp="1"/>
          </p:cNvSpPr>
          <p:nvPr>
            <p:ph type="sldNum" sz="quarter" idx="5"/>
          </p:nvPr>
        </p:nvSpPr>
        <p:spPr/>
        <p:txBody>
          <a:bodyPr/>
          <a:lstStyle/>
          <a:p>
            <a:fld id="{84601D9A-828F-4E2E-8350-07915A966284}" type="slidenum">
              <a:rPr lang="en-US" smtClean="0"/>
              <a:t>11</a:t>
            </a:fld>
            <a:endParaRPr lang="en-US"/>
          </a:p>
        </p:txBody>
      </p:sp>
    </p:spTree>
    <p:extLst>
      <p:ext uri="{BB962C8B-B14F-4D97-AF65-F5344CB8AC3E}">
        <p14:creationId xmlns:p14="http://schemas.microsoft.com/office/powerpoint/2010/main" val="393306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is integrated in and supports full access to the greater community</a:t>
            </a:r>
          </a:p>
          <a:p>
            <a:endParaRPr lang="en-US" dirty="0"/>
          </a:p>
          <a:p>
            <a:pPr marL="0" indent="0">
              <a:buNone/>
            </a:pPr>
            <a:r>
              <a:rPr lang="en-US" sz="1800" b="1" dirty="0">
                <a:latin typeface="Calibri Light" pitchFamily="34" charset="0"/>
              </a:rPr>
              <a:t>U.S. v. Rhode Island:</a:t>
            </a:r>
          </a:p>
          <a:p>
            <a:pPr marL="285750" indent="-285750">
              <a:buFont typeface="Arial" panose="020B0604020202020204" pitchFamily="34" charset="0"/>
              <a:buChar char="•"/>
            </a:pPr>
            <a:r>
              <a:rPr lang="en-US" dirty="0">
                <a:latin typeface="Trebuchet MS" panose="020B0603020202020204" pitchFamily="34" charset="0"/>
              </a:rPr>
              <a:t>State of Rhode Island violated the ADA and </a:t>
            </a:r>
            <a:r>
              <a:rPr lang="en-US" i="1" dirty="0">
                <a:latin typeface="Trebuchet MS" panose="020B0603020202020204" pitchFamily="34" charset="0"/>
              </a:rPr>
              <a:t>Olmstead </a:t>
            </a:r>
            <a:r>
              <a:rPr lang="en-US" dirty="0">
                <a:latin typeface="Trebuchet MS" panose="020B0603020202020204" pitchFamily="34" charset="0"/>
              </a:rPr>
              <a:t>by failing to serve individuals with I/DD in the most integrated day activity service setting appropriate for their needs, and by placing transition-age youth at serious risk of segregation.</a:t>
            </a:r>
          </a:p>
          <a:p>
            <a:pPr marL="0" indent="0">
              <a:buNone/>
            </a:pPr>
            <a:r>
              <a:rPr lang="en-US" dirty="0">
                <a:latin typeface="Trebuchet MS" panose="020B0603020202020204" pitchFamily="34" charset="0"/>
              </a:rPr>
              <a:t> </a:t>
            </a:r>
          </a:p>
          <a:p>
            <a:pPr marL="285750" indent="-285750">
              <a:buFont typeface="Arial" panose="020B0604020202020204" pitchFamily="34" charset="0"/>
              <a:buChar char="•"/>
            </a:pPr>
            <a:r>
              <a:rPr lang="en-US" dirty="0">
                <a:latin typeface="Trebuchet MS" panose="020B0603020202020204" pitchFamily="34" charset="0"/>
              </a:rPr>
              <a:t>Relief for 3,250 individuals with intellectual and developmental disabilities.</a:t>
            </a:r>
          </a:p>
          <a:p>
            <a:pPr marL="0" indent="0">
              <a:buNone/>
            </a:pPr>
            <a:endParaRPr lang="en-US" dirty="0">
              <a:latin typeface="Trebuchet MS" panose="020B0603020202020204" pitchFamily="34" charset="0"/>
            </a:endParaRPr>
          </a:p>
          <a:p>
            <a:pPr marL="285750" indent="-285750">
              <a:buFont typeface="Arial" panose="020B0604020202020204" pitchFamily="34" charset="0"/>
              <a:buChar char="•"/>
            </a:pPr>
            <a:r>
              <a:rPr lang="en-US" dirty="0">
                <a:latin typeface="Trebuchet MS" panose="020B0603020202020204" pitchFamily="34" charset="0"/>
              </a:rPr>
              <a:t>Opportunities for real employment in the community at competitive wages, and integrated day activities for non-work hours. </a:t>
            </a:r>
          </a:p>
          <a:p>
            <a:pPr marL="0" indent="0">
              <a:buNone/>
            </a:pPr>
            <a:endParaRPr lang="en-US" dirty="0">
              <a:latin typeface="Trebuchet MS" panose="020B0603020202020204" pitchFamily="34" charset="0"/>
            </a:endParaRPr>
          </a:p>
          <a:p>
            <a:pPr marL="285750" indent="-285750">
              <a:buFont typeface="Arial" panose="020B0604020202020204" pitchFamily="34" charset="0"/>
              <a:buChar char="•"/>
            </a:pPr>
            <a:r>
              <a:rPr lang="en-US" dirty="0">
                <a:latin typeface="Trebuchet MS" panose="020B0603020202020204" pitchFamily="34" charset="0"/>
              </a:rPr>
              <a:t>Investigation found that the state has over-relied on segregated service settings to the exclusion of integrated alternatives. </a:t>
            </a:r>
          </a:p>
          <a:p>
            <a:pPr marL="0" indent="0">
              <a:buNone/>
            </a:pPr>
            <a:r>
              <a:rPr lang="en-US" sz="1400" b="1" dirty="0">
                <a:latin typeface="Calibri Light" pitchFamily="34" charset="0"/>
              </a:rPr>
              <a:t>Lane v. Kitzhaber/U.S. v. Oregon: </a:t>
            </a:r>
          </a:p>
          <a:p>
            <a:pPr marL="285750" indent="-285750">
              <a:buFont typeface="Arial" panose="020B0604020202020204" pitchFamily="34" charset="0"/>
              <a:buChar char="•"/>
            </a:pPr>
            <a:r>
              <a:rPr lang="en-US" dirty="0"/>
              <a:t>Court decision on motion to dismiss found that ADA and </a:t>
            </a:r>
            <a:r>
              <a:rPr lang="en-US" i="1" dirty="0"/>
              <a:t>Olmstead </a:t>
            </a:r>
            <a:r>
              <a:rPr lang="en-US" dirty="0"/>
              <a:t>applies to all government services, programs and activities, including employment. Rejected argument that only applies to residential services and programs.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agreement calls for 1,115 people in sheltered workshops to receive jobs in the community at competitive wages over the next seven years.  In addition, 7,000 people will receive employment services that will afford them the opportunity to work in the community, including at least 4,900 youth ages 14 to 24 years old, who are exiting school.</a:t>
            </a:r>
          </a:p>
          <a:p>
            <a:pPr marL="0" indent="0">
              <a:buNone/>
            </a:pPr>
            <a:r>
              <a:rPr lang="en-US" dirty="0"/>
              <a:t> </a:t>
            </a:r>
          </a:p>
          <a:p>
            <a:pPr marL="285750" indent="-285750">
              <a:buFont typeface="Arial" panose="020B0604020202020204" pitchFamily="34" charset="0"/>
              <a:buChar char="•"/>
            </a:pPr>
            <a:r>
              <a:rPr lang="en-US" dirty="0"/>
              <a:t>Closed the front door to workshops. </a:t>
            </a:r>
          </a:p>
          <a:p>
            <a:r>
              <a:rPr lang="en-US" dirty="0"/>
              <a:t>Limitations on sub-minimum wage: A new section has been added to the Rehabilitation Act, Section 511. It requires (as of 2016) a series of steps before an individual under the age of 24 can be placed in a job paying less than minimum wage (almost all of which are positions with community rehabilitation providers in sheltered workshops or enclaves). Section 511 also prohibits schools from contracting with sub-minimum wage providers. Requirement for formal cooperative agreement between </a:t>
            </a:r>
          </a:p>
          <a:p>
            <a:pPr marL="0" indent="0">
              <a:buNone/>
            </a:pPr>
            <a:endParaRPr lang="en-US" dirty="0"/>
          </a:p>
          <a:p>
            <a:r>
              <a:rPr lang="en-US" dirty="0"/>
              <a:t>Opportunities to seek employment and work in competitive integrated settings, engage in community life, control personal resources, and receive services in the community to the same degree of access as individuals not receiving Medicaid HCBS</a:t>
            </a:r>
          </a:p>
          <a:p>
            <a:pPr marL="0" indent="0">
              <a:buNone/>
            </a:pPr>
            <a:endParaRPr lang="en-US" dirty="0"/>
          </a:p>
          <a:p>
            <a:r>
              <a:rPr lang="en-US" dirty="0"/>
              <a:t>Setting is selected by the individual from among setting options including nondisability specific settings</a:t>
            </a:r>
          </a:p>
          <a:p>
            <a:pPr marL="0" indent="0">
              <a:buNone/>
            </a:pPr>
            <a:endParaRPr lang="en-US" dirty="0"/>
          </a:p>
          <a:p>
            <a:r>
              <a:rPr lang="en-US" dirty="0"/>
              <a:t>Excluded options include: settings </a:t>
            </a:r>
            <a:r>
              <a:rPr lang="en-US" dirty="0">
                <a:solidFill>
                  <a:schemeClr val="tx1"/>
                </a:solidFill>
              </a:rPr>
              <a:t>that have the effect of isolating individuals receiving Medicaid-funded HCBS from the broader community  </a:t>
            </a:r>
          </a:p>
          <a:p>
            <a:endParaRPr lang="en-US" dirty="0"/>
          </a:p>
        </p:txBody>
      </p:sp>
      <p:sp>
        <p:nvSpPr>
          <p:cNvPr id="4" name="Slide Number Placeholder 3"/>
          <p:cNvSpPr>
            <a:spLocks noGrp="1"/>
          </p:cNvSpPr>
          <p:nvPr>
            <p:ph type="sldNum" sz="quarter" idx="5"/>
          </p:nvPr>
        </p:nvSpPr>
        <p:spPr/>
        <p:txBody>
          <a:bodyPr/>
          <a:lstStyle/>
          <a:p>
            <a:fld id="{84601D9A-828F-4E2E-8350-07915A966284}" type="slidenum">
              <a:rPr lang="en-US" smtClean="0"/>
              <a:t>12</a:t>
            </a:fld>
            <a:endParaRPr lang="en-US"/>
          </a:p>
        </p:txBody>
      </p:sp>
    </p:spTree>
    <p:extLst>
      <p:ext uri="{BB962C8B-B14F-4D97-AF65-F5344CB8AC3E}">
        <p14:creationId xmlns:p14="http://schemas.microsoft.com/office/powerpoint/2010/main" val="79200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a:t>
            </a:r>
            <a:r>
              <a:rPr lang="en-US" sz="1400" dirty="0"/>
              <a:t>he bill currently has </a:t>
            </a:r>
            <a:r>
              <a:rPr lang="en-US" sz="1400" u="sng" dirty="0">
                <a:solidFill>
                  <a:schemeClr val="tx1"/>
                </a:solidFill>
                <a:hlinkClick r:id="rId3">
                  <a:extLst>
                    <a:ext uri="{A12FA001-AC4F-418D-AE19-62706E023703}">
                      <ahyp:hlinkClr xmlns:ahyp="http://schemas.microsoft.com/office/drawing/2018/hyperlinkcolor" val="tx"/>
                    </a:ext>
                  </a:extLst>
                </a:hlinkClick>
              </a:rPr>
              <a:t>193 co-sponsors in the House</a:t>
            </a:r>
            <a:r>
              <a:rPr lang="en-US" sz="1400" dirty="0">
                <a:solidFill>
                  <a:schemeClr val="tx1"/>
                </a:solidFill>
              </a:rPr>
              <a:t> and </a:t>
            </a:r>
            <a:r>
              <a:rPr lang="en-US" sz="1400" u="sng" dirty="0">
                <a:solidFill>
                  <a:schemeClr val="tx1"/>
                </a:solidFill>
                <a:hlinkClick r:id="rId4">
                  <a:extLst>
                    <a:ext uri="{A12FA001-AC4F-418D-AE19-62706E023703}">
                      <ahyp:hlinkClr xmlns:ahyp="http://schemas.microsoft.com/office/drawing/2018/hyperlinkcolor" val="tx"/>
                    </a:ext>
                  </a:extLst>
                </a:hlinkClick>
              </a:rPr>
              <a:t>30 co-sponsors in the Senate</a:t>
            </a:r>
            <a:r>
              <a:rPr lang="en-US" sz="1400" dirty="0">
                <a:solidFill>
                  <a:schemeClr val="tx1"/>
                </a:solidFill>
              </a:rPr>
              <a:t>.</a:t>
            </a:r>
          </a:p>
          <a:p>
            <a:pPr marL="0" indent="0">
              <a:buNone/>
            </a:pPr>
            <a:r>
              <a:rPr lang="en-US" dirty="0"/>
              <a:t> </a:t>
            </a:r>
          </a:p>
          <a:p>
            <a:endParaRPr lang="en-US" dirty="0"/>
          </a:p>
        </p:txBody>
      </p:sp>
      <p:sp>
        <p:nvSpPr>
          <p:cNvPr id="4" name="Slide Number Placeholder 3"/>
          <p:cNvSpPr>
            <a:spLocks noGrp="1"/>
          </p:cNvSpPr>
          <p:nvPr>
            <p:ph type="sldNum" sz="quarter" idx="5"/>
          </p:nvPr>
        </p:nvSpPr>
        <p:spPr/>
        <p:txBody>
          <a:bodyPr/>
          <a:lstStyle/>
          <a:p>
            <a:fld id="{84601D9A-828F-4E2E-8350-07915A966284}" type="slidenum">
              <a:rPr lang="en-US" smtClean="0"/>
              <a:t>15</a:t>
            </a:fld>
            <a:endParaRPr lang="en-US" dirty="0"/>
          </a:p>
        </p:txBody>
      </p:sp>
    </p:spTree>
    <p:extLst>
      <p:ext uri="{BB962C8B-B14F-4D97-AF65-F5344CB8AC3E}">
        <p14:creationId xmlns:p14="http://schemas.microsoft.com/office/powerpoint/2010/main" val="132421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51D9-BF70-4A5E-9F2B-0CF70D5D91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4564D5-959F-40AD-A3E5-356E18552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C69F62-1B4E-46D0-BE0C-A6928099E869}"/>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5" name="Footer Placeholder 4">
            <a:extLst>
              <a:ext uri="{FF2B5EF4-FFF2-40B4-BE49-F238E27FC236}">
                <a16:creationId xmlns:a16="http://schemas.microsoft.com/office/drawing/2014/main" id="{877C66C2-27AC-42D2-8362-CC3A11D6E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FB498-E105-4A82-97BD-CA23D90A3264}"/>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26825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B6FD-9DE7-433B-9A75-182831ADEA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BBBECF-28A7-41F1-8DC1-980213004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6860A-1C10-43D5-ADE3-354758563496}"/>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5" name="Footer Placeholder 4">
            <a:extLst>
              <a:ext uri="{FF2B5EF4-FFF2-40B4-BE49-F238E27FC236}">
                <a16:creationId xmlns:a16="http://schemas.microsoft.com/office/drawing/2014/main" id="{45FEC5AC-1733-4198-9600-25DD29D59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64C6C-D33F-400F-8423-BB064EA9A40E}"/>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117026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7E1CE-E585-4EF2-8D84-C70EF7D417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8239CA-EC29-4238-ACFB-2454F59B44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59250-FD05-4D12-A2B9-C98E27FAB412}"/>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5" name="Footer Placeholder 4">
            <a:extLst>
              <a:ext uri="{FF2B5EF4-FFF2-40B4-BE49-F238E27FC236}">
                <a16:creationId xmlns:a16="http://schemas.microsoft.com/office/drawing/2014/main" id="{09ECFABA-4812-40A1-A217-E4634F3DD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19C33-C83B-495B-B772-0723E1A31DCD}"/>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36369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D167-9FB2-42AF-90BC-5AE4AD750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74973-F110-4C14-AE12-565BB5B8F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68EAD-5D12-4A76-95E2-E8E75884E71F}"/>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5" name="Footer Placeholder 4">
            <a:extLst>
              <a:ext uri="{FF2B5EF4-FFF2-40B4-BE49-F238E27FC236}">
                <a16:creationId xmlns:a16="http://schemas.microsoft.com/office/drawing/2014/main" id="{70C8B0E7-AA7A-4306-BFB9-E5A42D52D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008C3-CCC1-4788-95A7-0BCD89CBB8A8}"/>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104763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04A8-B680-4ACE-8608-ED0D4A45CF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72B212-5F5E-43A3-A7B8-7D3354C7D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0BCF9-1DF6-4359-A905-BC1B2705ECC0}"/>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5" name="Footer Placeholder 4">
            <a:extLst>
              <a:ext uri="{FF2B5EF4-FFF2-40B4-BE49-F238E27FC236}">
                <a16:creationId xmlns:a16="http://schemas.microsoft.com/office/drawing/2014/main" id="{95E667B4-8278-4126-9636-FE2A87C13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0967D-F282-4843-B722-C52A257BFF1F}"/>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61934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2932-AAA1-4E20-B0EE-702B3B74B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89C69-F23B-4E1E-B23E-DD894C102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DA36AA-581A-434C-B52C-AEEDFB39B8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425A9-0A52-4C4B-9D03-AD761BAEB792}"/>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6" name="Footer Placeholder 5">
            <a:extLst>
              <a:ext uri="{FF2B5EF4-FFF2-40B4-BE49-F238E27FC236}">
                <a16:creationId xmlns:a16="http://schemas.microsoft.com/office/drawing/2014/main" id="{2D434F95-B0A8-486A-85CE-6BFDA615E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42055-649D-4290-BB70-8D4E216C3D3C}"/>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157680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3080-6CA1-4BBD-9074-3F201A0C96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D6E439-A579-497A-98DA-90BF7805E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06DAF8-A853-40AB-AA60-DC7A6790B7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FF1154-C8EF-4B20-B427-CD4E4C1A8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FBEA9B-33F0-491F-B67A-E35992E8CB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E855D-2CB3-4CC3-823B-C6E4EED9A5E8}"/>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8" name="Footer Placeholder 7">
            <a:extLst>
              <a:ext uri="{FF2B5EF4-FFF2-40B4-BE49-F238E27FC236}">
                <a16:creationId xmlns:a16="http://schemas.microsoft.com/office/drawing/2014/main" id="{B79FDE47-45AF-4ABB-B172-7806B03337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79C87F-9EC0-4FBE-9998-1FA72F56B743}"/>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277645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4E4A-1FFA-4CBF-95B6-2AC9B2E896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6D62EC-F00F-42DD-8D86-89217ADC98B2}"/>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4" name="Footer Placeholder 3">
            <a:extLst>
              <a:ext uri="{FF2B5EF4-FFF2-40B4-BE49-F238E27FC236}">
                <a16:creationId xmlns:a16="http://schemas.microsoft.com/office/drawing/2014/main" id="{B2FDC9FA-B7AB-4D6C-9E58-9177E1275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F26F25-344A-465F-AEF5-647302403DC0}"/>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30691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63E8-E93D-4977-B27D-37E597680DA4}"/>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3" name="Footer Placeholder 2">
            <a:extLst>
              <a:ext uri="{FF2B5EF4-FFF2-40B4-BE49-F238E27FC236}">
                <a16:creationId xmlns:a16="http://schemas.microsoft.com/office/drawing/2014/main" id="{1A8C9D41-1ECC-4046-A7A0-755BC895BB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BF9278-9F43-48AF-A19B-288AADD66129}"/>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166487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75DB-D9CE-4056-89B2-41121CF01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66092D-BCA6-41DD-BFA4-2D1DBCC02C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8C20B7-B3AA-40F5-A2AC-70CB6C2B6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FA6C2C-95E3-43C3-B833-92E5408B17C7}"/>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6" name="Footer Placeholder 5">
            <a:extLst>
              <a:ext uri="{FF2B5EF4-FFF2-40B4-BE49-F238E27FC236}">
                <a16:creationId xmlns:a16="http://schemas.microsoft.com/office/drawing/2014/main" id="{1D933C9E-C0E8-44D8-9D3E-9848D359F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7E3355-C472-4B5E-9B86-D29ECC0C1B9E}"/>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163778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3E27-F5A4-4BEF-91E1-12BD2C657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5EBA89-E40A-43E8-B2D9-8BC304BA29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D630B2-11CC-435B-BD68-3F4C5C64E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FA3CF-F091-4A22-BD54-FF0A27C0462D}"/>
              </a:ext>
            </a:extLst>
          </p:cNvPr>
          <p:cNvSpPr>
            <a:spLocks noGrp="1"/>
          </p:cNvSpPr>
          <p:nvPr>
            <p:ph type="dt" sz="half" idx="10"/>
          </p:nvPr>
        </p:nvSpPr>
        <p:spPr/>
        <p:txBody>
          <a:bodyPr/>
          <a:lstStyle/>
          <a:p>
            <a:fld id="{366624A1-5082-4483-A26D-DAACE3AE9AE9}" type="datetimeFigureOut">
              <a:rPr lang="en-US" smtClean="0"/>
              <a:t>3/11/2020</a:t>
            </a:fld>
            <a:endParaRPr lang="en-US"/>
          </a:p>
        </p:txBody>
      </p:sp>
      <p:sp>
        <p:nvSpPr>
          <p:cNvPr id="6" name="Footer Placeholder 5">
            <a:extLst>
              <a:ext uri="{FF2B5EF4-FFF2-40B4-BE49-F238E27FC236}">
                <a16:creationId xmlns:a16="http://schemas.microsoft.com/office/drawing/2014/main" id="{4A96B75C-3852-4702-A57E-6260CF22D6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DD4FC-D984-4D92-8DD7-33CC4194DBC9}"/>
              </a:ext>
            </a:extLst>
          </p:cNvPr>
          <p:cNvSpPr>
            <a:spLocks noGrp="1"/>
          </p:cNvSpPr>
          <p:nvPr>
            <p:ph type="sldNum" sz="quarter" idx="12"/>
          </p:nvPr>
        </p:nvSpPr>
        <p:spPr/>
        <p:txBody>
          <a:bodyPr/>
          <a:lstStyle/>
          <a:p>
            <a:fld id="{6787941C-8471-4214-B57D-A765DA256C5A}" type="slidenum">
              <a:rPr lang="en-US" smtClean="0"/>
              <a:t>‹#›</a:t>
            </a:fld>
            <a:endParaRPr lang="en-US"/>
          </a:p>
        </p:txBody>
      </p:sp>
    </p:spTree>
    <p:extLst>
      <p:ext uri="{BB962C8B-B14F-4D97-AF65-F5344CB8AC3E}">
        <p14:creationId xmlns:p14="http://schemas.microsoft.com/office/powerpoint/2010/main" val="289239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85F71-F464-4E69-B87A-DA56583DA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DC6D8F-A65D-48A5-94CC-0A3AB9631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E0C30-B1E0-4E36-AC93-91CF884D8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624A1-5082-4483-A26D-DAACE3AE9AE9}" type="datetimeFigureOut">
              <a:rPr lang="en-US" smtClean="0"/>
              <a:t>3/11/2020</a:t>
            </a:fld>
            <a:endParaRPr lang="en-US"/>
          </a:p>
        </p:txBody>
      </p:sp>
      <p:sp>
        <p:nvSpPr>
          <p:cNvPr id="5" name="Footer Placeholder 4">
            <a:extLst>
              <a:ext uri="{FF2B5EF4-FFF2-40B4-BE49-F238E27FC236}">
                <a16:creationId xmlns:a16="http://schemas.microsoft.com/office/drawing/2014/main" id="{B3B11E73-4442-4B3A-A9FC-C72CFC082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CCB7EA-483D-47B9-B760-6E7BEF1698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7941C-8471-4214-B57D-A765DA256C5A}" type="slidenum">
              <a:rPr lang="en-US" smtClean="0"/>
              <a:t>‹#›</a:t>
            </a:fld>
            <a:endParaRPr lang="en-US"/>
          </a:p>
        </p:txBody>
      </p:sp>
    </p:spTree>
    <p:extLst>
      <p:ext uri="{BB962C8B-B14F-4D97-AF65-F5344CB8AC3E}">
        <p14:creationId xmlns:p14="http://schemas.microsoft.com/office/powerpoint/2010/main" val="3558967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Law3.jpg"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r20.rs6.net/tn.jsp?f=00109E56lBx_xIxT56BE5DbZXdl5BI5WLqfUNnwk2rZke6erpgAAL8SzpOni7l-GrEVCFsIC0r9JxQFKOU5sdfdW6iHNJIJ45ECo--uAxsEnk6rVvbFuWlGHS4YZLd-8CszT8EheBL_Sfn3h6cksIeUBUgbVH_QNKd824NYhtgo81INDHF68Mu9NNXZ2vYFF191lWwZ-HiIv8asL5FACBIXkI4vvtDx-tRKDUfRxdWFrVCGuT6EJnLOHP19wpb7GapLzeuTtAtigHx-aF69KbAosh48XZj_g7KalwxfT6ZQwRC661XNKHz-qxyHJvaPJeK7RA3Fkl0Ot7E0lotnUGALfHJRxj-2k-xpe7rA6xOImjXMVbcLScyurluPQhgYf2Xxus04kD149M4QhSKDdAPrjg==&amp;c=mQgkdJlFKfFTAUGkZ3F26Y-Sb68ztrZ-oo-10FnNs1HTgerHtutarg==&amp;ch=MIw9PFzK436w2uXkV97IU4ZjccE7Ic7Bvl4MfM49CBM5beGzp2la5Q=="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hyperlink" Target="http://r20.rs6.net/tn.jsp?f=001jjYNLCfakCk5aW2xRfJgtj8Mv8nakLagbGtu02x3meg_OrMYCB0hznSMt0PlkPhUn1kedKHI9j-IAOtPokV0kfuduh2IXc0uzigyOcyha6BivayEoLX2Ukkld0ZssixMW9tqQSN8XJRYCBtWMgJCjfRIQ7reczXn5N2Q7qF_jzA=&amp;c=porQOAPH-IZlVe_NIehyOIrUZ5kjVYdI2BjC9UclDN4i3e4FgTaaYA==&amp;ch=rbirjFxtCcTnn0wkiQK96utrf-zYwx46jo5CAdjf01g0xuJdUVDqHA==" TargetMode="External"/><Relationship Id="rId13" Type="http://schemas.openxmlformats.org/officeDocument/2006/relationships/hyperlink" Target="http://r20.rs6.net/tn.jsp?f=001jjYNLCfakCk5aW2xRfJgtj8Mv8nakLagbGtu02x3meg_OrMYCB0hznSMt0PlkPhUs2W_BuWII1qGXKwU7thUfVBclUAkpM5ConW9gkR1k_U5QVmA14CtX3f9xu5QY87QyhwzoYlRgZ2LdvO-rnbCv-Y4GGfXLr0OZ7rwBC_vlRQ=&amp;c=porQOAPH-IZlVe_NIehyOIrUZ5kjVYdI2BjC9UclDN4i3e4FgTaaYA==&amp;ch=rbirjFxtCcTnn0wkiQK96utrf-zYwx46jo5CAdjf01g0xuJdUVDqHA==" TargetMode="External"/><Relationship Id="rId3" Type="http://schemas.openxmlformats.org/officeDocument/2006/relationships/hyperlink" Target="http://r20.rs6.net/tn.jsp?f=001jjYNLCfakCk5aW2xRfJgtj8Mv8nakLagbGtu02x3meg_OrMYCB0hznSMt0PlkPhUwRb49IVIkKwcSMKDidGmanHxRYD1_aXb1vU3LdojUVjpUlkC_jPI_tvlogV3ajn7gQHEMZohijrBHoFcHtP6EbvHfqiw4SIOv26FInRqQax_CBLdkKk1FgFgeFWsK3QmLi8JMY3c0c2245PRMxnTtlpmoNY0gtwkDgjygAYubPOxzQYohMDleIjEJEV9kNs4zfR2mAMsqrd7hnvI9h8iO3xjnqNhJG_Q&amp;c=porQOAPH-IZlVe_NIehyOIrUZ5kjVYdI2BjC9UclDN4i3e4FgTaaYA==&amp;ch=rbirjFxtCcTnn0wkiQK96utrf-zYwx46jo5CAdjf01g0xuJdUVDqHA==" TargetMode="External"/><Relationship Id="rId7" Type="http://schemas.openxmlformats.org/officeDocument/2006/relationships/hyperlink" Target="http://r20.rs6.net/tn.jsp?f=001jjYNLCfakCk5aW2xRfJgtj8Mv8nakLagbGtu02x3meg_OrMYCB0hznSMt0PlkPhUUYKrgy1WYR656CUcOfjF30pXeapxS0NMESy2wisG4xGHid850vuMr5LI9o-b9SMNKTEGl1nUSUjd9eKShWIvu1ZdvKZE6kx7gdScEw72hr4=&amp;c=porQOAPH-IZlVe_NIehyOIrUZ5kjVYdI2BjC9UclDN4i3e4FgTaaYA==&amp;ch=rbirjFxtCcTnn0wkiQK96utrf-zYwx46jo5CAdjf01g0xuJdUVDqHA==" TargetMode="External"/><Relationship Id="rId12" Type="http://schemas.openxmlformats.org/officeDocument/2006/relationships/hyperlink" Target="http://r20.rs6.net/tn.jsp?f=001jjYNLCfakCk5aW2xRfJgtj8Mv8nakLagbGtu02x3meg_OrMYCB0hznSMt0PlkPhUj7EEJdYpEAGowPzFaf6vGtrL1LsVa2_8xTBrjYl1mJEYz0yWdNgZ9-8nLW7eCtbFJWuf-Z9p8nvVaX4Q3V0e5N1aTGu97URYkwmLjGLjZ6UUwcWT-F2f2A==&amp;c=porQOAPH-IZlVe_NIehyOIrUZ5kjVYdI2BjC9UclDN4i3e4FgTaaYA==&amp;ch=rbirjFxtCcTnn0wkiQK96utrf-zYwx46jo5CAdjf01g0xuJdUVDqHA==" TargetMode="External"/><Relationship Id="rId2" Type="http://schemas.openxmlformats.org/officeDocument/2006/relationships/hyperlink" Target="http://r20.rs6.net/tn.jsp?f=001jjYNLCfakCk5aW2xRfJgtj8Mv8nakLagbGtu02x3meg_OrMYCB0hznSMt0PlkPhUpaoULMqwDygBZDA7zBWZtk9bPZ0El1byL3wNgoBbXJUWiQaKhG1GlqyxQKnpYB5VuwBORR_d1qq3dXiFd4wxuvfuvWWbsYkpoeat690U3pA4ZLmgR5EzftFlunv8HUbhNE_lnf3W3cf92xSQ0VTbOVo5cwrIFSrKMcalRuh4PH5gvrrqiDSWEEGOoCB35ZlREI0uEv3v3zFTFLY7ho2lJrp2nYrlQQmN&amp;c=porQOAPH-IZlVe_NIehyOIrUZ5kjVYdI2BjC9UclDN4i3e4FgTaaYA==&amp;ch=rbirjFxtCcTnn0wkiQK96utrf-zYwx46jo5CAdjf01g0xuJdUVDqHA==" TargetMode="External"/><Relationship Id="rId1" Type="http://schemas.openxmlformats.org/officeDocument/2006/relationships/slideLayout" Target="../slideLayouts/slideLayout4.xml"/><Relationship Id="rId6" Type="http://schemas.openxmlformats.org/officeDocument/2006/relationships/hyperlink" Target="http://r20.rs6.net/tn.jsp?f=001jjYNLCfakCk5aW2xRfJgtj8Mv8nakLagbGtu02x3meg_OrMYCB0hznSMt0PlkPhUPI4xDKYGCeA--8muKbwBa8scpujDJY7U8ca7d3g_YQIOxvRQWzIStQbmSBWcRrBHJP6GXUtfKKfv7LddERv0_oaDEFXpbj8RvAVeumCcc1Q=&amp;c=porQOAPH-IZlVe_NIehyOIrUZ5kjVYdI2BjC9UclDN4i3e4FgTaaYA==&amp;ch=rbirjFxtCcTnn0wkiQK96utrf-zYwx46jo5CAdjf01g0xuJdUVDqHA==" TargetMode="External"/><Relationship Id="rId11" Type="http://schemas.openxmlformats.org/officeDocument/2006/relationships/hyperlink" Target="http://r20.rs6.net/tn.jsp?f=001jjYNLCfakCk5aW2xRfJgtj8Mv8nakLagbGtu02x3meg_OrMYCB0hznSMt0PlkPhUHIvQNXsbwiCK6tMzT_HwILvM0JzkHqh8KNxp_5RjaxOvLwikCQyMyN52cBEhNebTNHg3-_5mtj4_dpfZb9w09uNSE8bWPvNkJVJIlEfNvA0=&amp;c=porQOAPH-IZlVe_NIehyOIrUZ5kjVYdI2BjC9UclDN4i3e4FgTaaYA==&amp;ch=rbirjFxtCcTnn0wkiQK96utrf-zYwx46jo5CAdjf01g0xuJdUVDqHA==" TargetMode="External"/><Relationship Id="rId5" Type="http://schemas.openxmlformats.org/officeDocument/2006/relationships/hyperlink" Target="http://r20.rs6.net/tn.jsp?f=001jjYNLCfakCk5aW2xRfJgtj8Mv8nakLagbGtu02x3meg_OrMYCB0hznSMt0PlkPhUnmFUIQ7AdClnrAbjpNlznjVTYXOFhrKV6DSGt4saTHvErDlLCrrlLHnSAXMD78wbu8mLACMz3LbZ1ZnFY7Bmac_2JyCZ448r7cZ4Z3EZmsWqCKJ8lGQ9Zg==&amp;c=porQOAPH-IZlVe_NIehyOIrUZ5kjVYdI2BjC9UclDN4i3e4FgTaaYA==&amp;ch=rbirjFxtCcTnn0wkiQK96utrf-zYwx46jo5CAdjf01g0xuJdUVDqHA==" TargetMode="External"/><Relationship Id="rId15" Type="http://schemas.openxmlformats.org/officeDocument/2006/relationships/hyperlink" Target="http://r20.rs6.net/tn.jsp?f=001jjYNLCfakCk5aW2xRfJgtj8Mv8nakLagbGtu02x3meg_OrMYCB0hznSMt0PlkPhUlOBxTjdC3E1gQ-q2QoeplJGGQth_r1qEd5x90iF85uZBn6AV9d9n_VF8rfpFzm8itVHOT4qOGmNNcd6kfAy6rxU8A9qnMUYHSBQIZPQdu50=&amp;c=porQOAPH-IZlVe_NIehyOIrUZ5kjVYdI2BjC9UclDN4i3e4FgTaaYA==&amp;ch=rbirjFxtCcTnn0wkiQK96utrf-zYwx46jo5CAdjf01g0xuJdUVDqHA==" TargetMode="External"/><Relationship Id="rId10" Type="http://schemas.openxmlformats.org/officeDocument/2006/relationships/hyperlink" Target="http://r20.rs6.net/tn.jsp?f=001jjYNLCfakCk5aW2xRfJgtj8Mv8nakLagbGtu02x3meg_OrMYCB0hznSMt0PlkPhUyuyrTsJuGoQvlNSptuuwwUeXDaS2cwcr_Wycaw1_J40SFRmnb49Nqh1g7F0evmE9WanRuo_Kx4RdtmUwsMRgRiQK-hiUwLDR_LSWCZupUTZW9kpvcIqxHg==&amp;c=porQOAPH-IZlVe_NIehyOIrUZ5kjVYdI2BjC9UclDN4i3e4FgTaaYA==&amp;ch=rbirjFxtCcTnn0wkiQK96utrf-zYwx46jo5CAdjf01g0xuJdUVDqHA==" TargetMode="External"/><Relationship Id="rId4" Type="http://schemas.openxmlformats.org/officeDocument/2006/relationships/hyperlink" Target="http://r20.rs6.net/tn.jsp?f=001jjYNLCfakCk5aW2xRfJgtj8Mv8nakLagbGtu02x3meg_OrMYCB0hznSMt0PlkPhUSL2UeBCi5qQfY-EGHup4tmgYrvK4buu28Y0tqAo3eiVOwMB_F5p2FLSq8g0aQ28TAh3__214q_R_euYW2fJIvZpXU0V2ne3CnfYlRuAzhTw=&amp;c=porQOAPH-IZlVe_NIehyOIrUZ5kjVYdI2BjC9UclDN4i3e4FgTaaYA==&amp;ch=rbirjFxtCcTnn0wkiQK96utrf-zYwx46jo5CAdjf01g0xuJdUVDqHA==" TargetMode="External"/><Relationship Id="rId9" Type="http://schemas.openxmlformats.org/officeDocument/2006/relationships/hyperlink" Target="http://r20.rs6.net/tn.jsp?f=001jjYNLCfakCk5aW2xRfJgtj8Mv8nakLagbGtu02x3meg_OrMYCB0hznSMt0PlkPhUUc0YVBsOnezcuryFbqnCyZg1z06zA2K14UNCyBGbvg9WuJZw_tCgEzd1UgmsKtn0KL6VJLVB-f01ROyt9ZRopr0db4_BjE_nNvfpV0t3SUc=&amp;c=porQOAPH-IZlVe_NIehyOIrUZ5kjVYdI2BjC9UclDN4i3e4FgTaaYA==&amp;ch=rbirjFxtCcTnn0wkiQK96utrf-zYwx46jo5CAdjf01g0xuJdUVDqHA==" TargetMode="External"/><Relationship Id="rId14" Type="http://schemas.openxmlformats.org/officeDocument/2006/relationships/hyperlink" Target="http://r20.rs6.net/tn.jsp?f=001jjYNLCfakCk5aW2xRfJgtj8Mv8nakLagbGtu02x3meg_OrMYCB0hznSMt0PlkPhUonUWYWLI9Kb-ibSopGlFrnJq1D0xt4E4KgmItCVMevOgOfHwL7yTzrCXpLrScyISQzo6rM1yUV85KUgJKm9YacDuHFi7IkNfZwHR3W9jlBo=&amp;c=porQOAPH-IZlVe_NIehyOIrUZ5kjVYdI2BjC9UclDN4i3e4FgTaaYA==&amp;ch=rbirjFxtCcTnn0wkiQK96utrf-zYwx46jo5CAdjf01g0xuJdUVDqHA=="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attle.legistar.com/LegislationDetail.aspx?ID=3460126&amp;GUID=B651F1E9-727F-4D7F-8624-1F8DFC033681&amp;Options=Advanced&amp;Search=" TargetMode="External"/><Relationship Id="rId3" Type="http://schemas.openxmlformats.org/officeDocument/2006/relationships/image" Target="../media/image18.png"/><Relationship Id="rId7" Type="http://schemas.openxmlformats.org/officeDocument/2006/relationships/hyperlink" Target="https://legiscan.com/NH/text/SB47/id/1225985/New_Hampshire-2015-SB47-Chaptered.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mgaleg.maryland.gov/2016RS/Chapters_noln/CH_522_hb0420e.pdf" TargetMode="External"/><Relationship Id="rId5" Type="http://schemas.openxmlformats.org/officeDocument/2006/relationships/hyperlink" Target="http://en.wikipedia.org/wiki/List_of_U.S._state_abbreviations" TargetMode="External"/><Relationship Id="rId4" Type="http://schemas.openxmlformats.org/officeDocument/2006/relationships/image" Target="../media/image21.png"/><Relationship Id="rId9" Type="http://schemas.openxmlformats.org/officeDocument/2006/relationships/hyperlink" Target="http://renocitynv.iqm2.com/Citizens/Detail_LegiFile.aspx?Frame=&amp;MeetingID=1725&amp;MediaPosition=&amp;ID=10577&amp;CssClas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outholdlocal.com/2017/04/25/youth-court-coming-southold/"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academyushistory1950.blogspot.com/2016/02/1960s-march-on-washington.html" TargetMode="External"/><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eeoc.gov/"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gaukartifact.com/2013/04/15/african-americans-in-educatio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interest.com/isabeleisenberg/19th-amendment-post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hemighty.com/2017/07/employment-of-people-with-disabilities-remains-low-27-years-after-ada/"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churchforstarvingartists.wordpress.com/2014/11/21/this-could-change-everything-in-the-pcusa/" TargetMode="External"/><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oejournal.com/tips-for-hiring-and-working-well-with-people-with-disabilities/" TargetMode="External"/><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penlawlab.com/2018/02/28/how-do-we-get-more-community-involved-in-justice-innovation-sketches-from-the-srln-conference/" TargetMode="External"/><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quotesgram.com/change-is-coming-quotes/"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hyperlink" Target="http://formadores-fer.blogspot.com/2012/01/escuelas-taller-casas-de-oficio-y.html" TargetMode="External"/><Relationship Id="rId12" Type="http://schemas.openxmlformats.org/officeDocument/2006/relationships/hyperlink" Target="http://virtualmarketingofficer.com/2009/08/07/sustainable-and-valuable-social-media-strategy-part-ii/tool-box-smal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jpeg"/><Relationship Id="rId5" Type="http://schemas.openxmlformats.org/officeDocument/2006/relationships/hyperlink" Target="http://www.presentable.es/consejos-practicos/20-1-recursos-que-puedes-utilizar-en-tus-presentaciones/" TargetMode="External"/><Relationship Id="rId10" Type="http://schemas.openxmlformats.org/officeDocument/2006/relationships/hyperlink" Target="https://creativecommons.org/licenses/by-nc/3.0/" TargetMode="External"/><Relationship Id="rId4" Type="http://schemas.openxmlformats.org/officeDocument/2006/relationships/image" Target="../media/image4.jpeg"/><Relationship Id="rId9" Type="http://schemas.openxmlformats.org/officeDocument/2006/relationships/hyperlink" Target="http://pngimg.com/download/1478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D523-539D-49BC-B1F1-14D83EEA1462}"/>
              </a:ext>
            </a:extLst>
          </p:cNvPr>
          <p:cNvSpPr>
            <a:spLocks noGrp="1"/>
          </p:cNvSpPr>
          <p:nvPr>
            <p:ph type="ctrTitle"/>
          </p:nvPr>
        </p:nvSpPr>
        <p:spPr>
          <a:xfrm>
            <a:off x="2324100" y="76200"/>
            <a:ext cx="7543800" cy="4622968"/>
          </a:xfrm>
        </p:spPr>
        <p:txBody>
          <a:bodyPr>
            <a:normAutofit/>
          </a:bodyPr>
          <a:lstStyle/>
          <a:p>
            <a:pPr algn="ctr"/>
            <a:r>
              <a:rPr lang="en-US" sz="6700" b="1" dirty="0">
                <a:solidFill>
                  <a:schemeClr val="accent3"/>
                </a:solidFill>
              </a:rPr>
              <a:t>Utah </a:t>
            </a:r>
            <a:r>
              <a:rPr lang="en-US" sz="6700" b="1" dirty="0" err="1">
                <a:solidFill>
                  <a:schemeClr val="accent3"/>
                </a:solidFill>
              </a:rPr>
              <a:t>Em</a:t>
            </a:r>
            <a:r>
              <a:rPr lang="en-US" sz="6700" b="1" dirty="0">
                <a:solidFill>
                  <a:schemeClr val="accent3"/>
                </a:solidFill>
              </a:rPr>
              <a:t> </a:t>
            </a:r>
            <a:br>
              <a:rPr lang="en-US" sz="6700" b="1" dirty="0">
                <a:solidFill>
                  <a:schemeClr val="accent3"/>
                </a:solidFill>
              </a:rPr>
            </a:br>
            <a:r>
              <a:rPr lang="en-US" sz="6700" b="1" dirty="0">
                <a:solidFill>
                  <a:schemeClr val="accent3"/>
                </a:solidFill>
              </a:rPr>
              <a:t>Alabama Provider Transformation Workshop</a:t>
            </a:r>
            <a:br>
              <a:rPr lang="en-US" b="1" dirty="0">
                <a:solidFill>
                  <a:schemeClr val="accent3"/>
                </a:solidFill>
              </a:rPr>
            </a:br>
            <a:r>
              <a:rPr lang="en-US" sz="4000" b="1" dirty="0">
                <a:solidFill>
                  <a:schemeClr val="accent3"/>
                </a:solidFill>
              </a:rPr>
              <a:t>March 3, 2020</a:t>
            </a:r>
            <a:endParaRPr lang="en-US" sz="4000" dirty="0"/>
          </a:p>
        </p:txBody>
      </p:sp>
      <p:sp>
        <p:nvSpPr>
          <p:cNvPr id="3" name="Subtitle 2">
            <a:extLst>
              <a:ext uri="{FF2B5EF4-FFF2-40B4-BE49-F238E27FC236}">
                <a16:creationId xmlns:a16="http://schemas.microsoft.com/office/drawing/2014/main" id="{D556DD4F-C72C-4C4B-8590-3B1161742CE7}"/>
              </a:ext>
            </a:extLst>
          </p:cNvPr>
          <p:cNvSpPr>
            <a:spLocks noGrp="1"/>
          </p:cNvSpPr>
          <p:nvPr>
            <p:ph type="subTitle" idx="1"/>
          </p:nvPr>
        </p:nvSpPr>
        <p:spPr>
          <a:xfrm>
            <a:off x="2349038" y="4790003"/>
            <a:ext cx="7543800" cy="1404906"/>
          </a:xfrm>
        </p:spPr>
        <p:txBody>
          <a:bodyPr>
            <a:noAutofit/>
          </a:bodyPr>
          <a:lstStyle/>
          <a:p>
            <a:pPr algn="ctr"/>
            <a:r>
              <a:rPr lang="en-US" dirty="0"/>
              <a:t>Lakeshore Rehabilitation Facility-ADRS, </a:t>
            </a:r>
          </a:p>
          <a:p>
            <a:pPr algn="ctr"/>
            <a:r>
              <a:rPr lang="en-US" dirty="0"/>
              <a:t>201 London Parkway, Suite 450 </a:t>
            </a:r>
          </a:p>
          <a:p>
            <a:pPr algn="ctr"/>
            <a:r>
              <a:rPr lang="en-US" dirty="0"/>
              <a:t>Homewood, AL 35211</a:t>
            </a:r>
            <a:br>
              <a:rPr lang="en-US" sz="3600" b="1" dirty="0"/>
            </a:br>
            <a:endParaRPr lang="en-US" sz="3600" b="1" dirty="0"/>
          </a:p>
        </p:txBody>
      </p:sp>
      <p:pic>
        <p:nvPicPr>
          <p:cNvPr id="4" name="Picture 3" descr="Image represents ODEP's Employment 1st  ">
            <a:extLst>
              <a:ext uri="{FF2B5EF4-FFF2-40B4-BE49-F238E27FC236}">
                <a16:creationId xmlns:a16="http://schemas.microsoft.com/office/drawing/2014/main" id="{C3373D06-68B9-4F38-B2F7-52D18210F0D4}"/>
              </a:ext>
            </a:extLst>
          </p:cNvPr>
          <p:cNvPicPr>
            <a:picLocks noChangeAspect="1"/>
          </p:cNvPicPr>
          <p:nvPr/>
        </p:nvPicPr>
        <p:blipFill>
          <a:blip r:embed="rId2" cstate="print"/>
          <a:stretch>
            <a:fillRect/>
          </a:stretch>
        </p:blipFill>
        <p:spPr>
          <a:xfrm>
            <a:off x="4303534" y="248088"/>
            <a:ext cx="3276600" cy="1173235"/>
          </a:xfrm>
          <a:prstGeom prst="rect">
            <a:avLst/>
          </a:prstGeom>
        </p:spPr>
      </p:pic>
    </p:spTree>
    <p:extLst>
      <p:ext uri="{BB962C8B-B14F-4D97-AF65-F5344CB8AC3E}">
        <p14:creationId xmlns:p14="http://schemas.microsoft.com/office/powerpoint/2010/main" val="101779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E2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83ECBF-58EB-4509-BD5C-E7D8F84E80E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b="1" dirty="0">
                <a:solidFill>
                  <a:srgbClr val="FFFFFF"/>
                </a:solidFill>
              </a:rPr>
              <a:t>1990s </a:t>
            </a:r>
          </a:p>
        </p:txBody>
      </p:sp>
      <p:pic>
        <p:nvPicPr>
          <p:cNvPr id="7" name="Content Placeholder 6" descr="A picture containing indoor&#10;&#10;Description automatically generated">
            <a:extLst>
              <a:ext uri="{FF2B5EF4-FFF2-40B4-BE49-F238E27FC236}">
                <a16:creationId xmlns:a16="http://schemas.microsoft.com/office/drawing/2014/main" id="{1B14E0E4-1545-462B-A4F8-E349D058E63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2886" r="1" b="12985"/>
          <a:stretch/>
        </p:blipFill>
        <p:spPr>
          <a:xfrm>
            <a:off x="327547" y="321733"/>
            <a:ext cx="7058306" cy="4107392"/>
          </a:xfrm>
          <a:prstGeom prst="rect">
            <a:avLst/>
          </a:prstGeom>
        </p:spPr>
      </p:pic>
      <p:sp>
        <p:nvSpPr>
          <p:cNvPr id="17"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BE7E68B-654D-40E3-A442-E99340B9C61F}"/>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0" indent="0" algn="ctr">
              <a:buNone/>
            </a:pPr>
            <a:r>
              <a:rPr lang="en-US" b="1" dirty="0">
                <a:solidFill>
                  <a:srgbClr val="FFFFFF"/>
                </a:solidFill>
              </a:rPr>
              <a:t>ADA </a:t>
            </a:r>
          </a:p>
          <a:p>
            <a:pPr marL="0" indent="0" algn="ctr">
              <a:buNone/>
            </a:pPr>
            <a:r>
              <a:rPr lang="en-US" sz="2400" i="1" dirty="0">
                <a:solidFill>
                  <a:srgbClr val="FFFFFF"/>
                </a:solidFill>
              </a:rPr>
              <a:t>“Civil Rights Legislation” </a:t>
            </a:r>
          </a:p>
          <a:p>
            <a:pPr marL="0"/>
            <a:endParaRPr lang="en-US" sz="2000" dirty="0">
              <a:solidFill>
                <a:srgbClr val="FFFFFF"/>
              </a:solidFill>
            </a:endParaRPr>
          </a:p>
          <a:p>
            <a:pPr marL="0"/>
            <a:endParaRPr lang="en-US" sz="2000" dirty="0">
              <a:solidFill>
                <a:srgbClr val="FFFFFF"/>
              </a:solidFill>
            </a:endParaRPr>
          </a:p>
          <a:p>
            <a:pPr marL="0" indent="0" algn="ctr">
              <a:buNone/>
            </a:pPr>
            <a:r>
              <a:rPr lang="en-US" b="1" dirty="0">
                <a:solidFill>
                  <a:srgbClr val="FFFFFF"/>
                </a:solidFill>
              </a:rPr>
              <a:t>OLMSTEAD DECISION</a:t>
            </a:r>
          </a:p>
          <a:p>
            <a:pPr marL="0" indent="0" algn="ctr">
              <a:buNone/>
            </a:pPr>
            <a:r>
              <a:rPr lang="en-US" sz="2400" i="1" dirty="0">
                <a:solidFill>
                  <a:srgbClr val="FFFFFF"/>
                </a:solidFill>
              </a:rPr>
              <a:t>“Reinforcing ADA”</a:t>
            </a:r>
          </a:p>
        </p:txBody>
      </p:sp>
    </p:spTree>
    <p:extLst>
      <p:ext uri="{BB962C8B-B14F-4D97-AF65-F5344CB8AC3E}">
        <p14:creationId xmlns:p14="http://schemas.microsoft.com/office/powerpoint/2010/main" val="25740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4AAAFC-7A7A-462D-A906-F3818DEB8509}"/>
              </a:ext>
            </a:extLst>
          </p:cNvPr>
          <p:cNvSpPr>
            <a:spLocks noGrp="1"/>
          </p:cNvSpPr>
          <p:nvPr>
            <p:ph type="title"/>
          </p:nvPr>
        </p:nvSpPr>
        <p:spPr>
          <a:xfrm>
            <a:off x="6476772" y="611541"/>
            <a:ext cx="5063457" cy="2323858"/>
          </a:xfrm>
          <a:solidFill>
            <a:srgbClr val="7030A0"/>
          </a:solidFill>
          <a:ln w="190500">
            <a:solidFill>
              <a:schemeClr val="tx1">
                <a:lumMod val="75000"/>
                <a:lumOff val="25000"/>
                <a:alpha val="78000"/>
              </a:schemeClr>
            </a:solidFill>
          </a:ln>
        </p:spPr>
        <p:txBody>
          <a:bodyPr vert="horz" lIns="91440" tIns="45720" rIns="91440" bIns="45720" rtlCol="0" anchor="ctr">
            <a:normAutofit/>
          </a:bodyPr>
          <a:lstStyle/>
          <a:p>
            <a:pPr algn="ctr"/>
            <a:r>
              <a:rPr lang="en-US" sz="6000" b="1" dirty="0">
                <a:solidFill>
                  <a:schemeClr val="bg1"/>
                </a:solidFill>
              </a:rPr>
              <a:t>2000s</a:t>
            </a:r>
          </a:p>
        </p:txBody>
      </p:sp>
      <p:sp>
        <p:nvSpPr>
          <p:cNvPr id="24" name="Rectangle 23">
            <a:extLst>
              <a:ext uri="{FF2B5EF4-FFF2-40B4-BE49-F238E27FC236}">
                <a16:creationId xmlns:a16="http://schemas.microsoft.com/office/drawing/2014/main" id="{8A330AB8-A767-46C8-ABEF-2477854EF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11446"/>
            <a:ext cx="4901184" cy="4021058"/>
          </a:xfrm>
          <a:prstGeom prst="rect">
            <a:avLst/>
          </a:prstGeom>
          <a:solidFill>
            <a:srgbClr val="5D5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Hermosa Decadencia: Rorschach's Journal">
            <a:extLst>
              <a:ext uri="{FF2B5EF4-FFF2-40B4-BE49-F238E27FC236}">
                <a16:creationId xmlns:a16="http://schemas.microsoft.com/office/drawing/2014/main" id="{F8226372-B37F-4849-A32E-32193C9325B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2630" b="2970"/>
          <a:stretch/>
        </p:blipFill>
        <p:spPr>
          <a:xfrm>
            <a:off x="870090" y="11446"/>
            <a:ext cx="4572000" cy="3858768"/>
          </a:xfrm>
          <a:prstGeom prst="rect">
            <a:avLst/>
          </a:prstGeom>
        </p:spPr>
      </p:pic>
      <p:sp>
        <p:nvSpPr>
          <p:cNvPr id="26" name="Rectangle 25">
            <a:extLst>
              <a:ext uri="{FF2B5EF4-FFF2-40B4-BE49-F238E27FC236}">
                <a16:creationId xmlns:a16="http://schemas.microsoft.com/office/drawing/2014/main" id="{88E62604-C40E-4D56-9D66-FD94B0CA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4241249"/>
            <a:ext cx="4901184" cy="2616751"/>
          </a:xfrm>
          <a:prstGeom prst="rect">
            <a:avLst/>
          </a:prstGeom>
          <a:solidFill>
            <a:srgbClr val="5D5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7" descr="Recent Photos The Commons Getty Collection Galleries World Map App ...">
            <a:extLst>
              <a:ext uri="{FF2B5EF4-FFF2-40B4-BE49-F238E27FC236}">
                <a16:creationId xmlns:a16="http://schemas.microsoft.com/office/drawing/2014/main" id="{FCDFA0FB-9FDA-480F-9FC4-7D7596A919FB}"/>
              </a:ext>
            </a:extLst>
          </p:cNvPr>
          <p:cNvPicPr>
            <a:picLocks noChangeAspect="1"/>
          </p:cNvPicPr>
          <p:nvPr/>
        </p:nvPicPr>
        <p:blipFill rotWithShape="1">
          <a:blip r:embed="rId4">
            <a:extLst>
              <a:ext uri="{28A0092B-C50C-407E-A947-70E740481C1C}">
                <a14:useLocalDpi xmlns:a14="http://schemas.microsoft.com/office/drawing/2010/main" val="0"/>
              </a:ext>
            </a:extLst>
          </a:blip>
          <a:srcRect t="26818" b="19582"/>
          <a:stretch/>
        </p:blipFill>
        <p:spPr>
          <a:xfrm>
            <a:off x="870090" y="4407408"/>
            <a:ext cx="4572000" cy="2450592"/>
          </a:xfrm>
          <a:prstGeom prst="rect">
            <a:avLst/>
          </a:prstGeom>
        </p:spPr>
      </p:pic>
      <p:sp>
        <p:nvSpPr>
          <p:cNvPr id="3" name="Content Placeholder 2">
            <a:extLst>
              <a:ext uri="{FF2B5EF4-FFF2-40B4-BE49-F238E27FC236}">
                <a16:creationId xmlns:a16="http://schemas.microsoft.com/office/drawing/2014/main" id="{7E853733-D5AE-4441-8394-461C0A4B4B23}"/>
              </a:ext>
            </a:extLst>
          </p:cNvPr>
          <p:cNvSpPr>
            <a:spLocks noGrp="1"/>
          </p:cNvSpPr>
          <p:nvPr>
            <p:ph sz="half" idx="1"/>
          </p:nvPr>
        </p:nvSpPr>
        <p:spPr>
          <a:xfrm>
            <a:off x="6476772" y="2978639"/>
            <a:ext cx="5063457" cy="3267820"/>
          </a:xfrm>
        </p:spPr>
        <p:txBody>
          <a:bodyPr vert="horz" lIns="91440" tIns="45720" rIns="91440" bIns="45720" rtlCol="0">
            <a:normAutofit/>
          </a:bodyPr>
          <a:lstStyle/>
          <a:p>
            <a:pPr marL="0"/>
            <a:endParaRPr lang="en-US" sz="2400" dirty="0"/>
          </a:p>
          <a:p>
            <a:pPr marL="0" indent="0" algn="ctr">
              <a:buNone/>
            </a:pPr>
            <a:r>
              <a:rPr lang="en-US" sz="2400" b="1" dirty="0"/>
              <a:t>Employment First </a:t>
            </a:r>
          </a:p>
          <a:p>
            <a:pPr marL="0" indent="0" algn="ctr">
              <a:buNone/>
            </a:pPr>
            <a:r>
              <a:rPr lang="en-US" sz="2400" b="1" i="1" dirty="0"/>
              <a:t>“the framework for policy shift towards community employment</a:t>
            </a:r>
            <a:r>
              <a:rPr lang="en-US" sz="2400" b="1" dirty="0"/>
              <a:t>”</a:t>
            </a:r>
          </a:p>
          <a:p>
            <a:pPr marL="0" indent="0" algn="ctr">
              <a:buNone/>
            </a:pPr>
            <a:endParaRPr lang="en-US" sz="2400" b="1" dirty="0"/>
          </a:p>
          <a:p>
            <a:pPr marL="0" indent="0" algn="ctr">
              <a:buNone/>
            </a:pPr>
            <a:r>
              <a:rPr lang="en-US" sz="2400" b="1" dirty="0"/>
              <a:t>Customized Employment </a:t>
            </a:r>
          </a:p>
          <a:p>
            <a:pPr marL="0" indent="0" algn="ctr">
              <a:buNone/>
            </a:pPr>
            <a:r>
              <a:rPr lang="en-US" sz="2400" b="1" i="1" dirty="0"/>
              <a:t>“making employment a reality for all” </a:t>
            </a:r>
          </a:p>
          <a:p>
            <a:pPr marL="0"/>
            <a:endParaRPr lang="en-US" sz="2400" dirty="0"/>
          </a:p>
        </p:txBody>
      </p:sp>
    </p:spTree>
    <p:extLst>
      <p:ext uri="{BB962C8B-B14F-4D97-AF65-F5344CB8AC3E}">
        <p14:creationId xmlns:p14="http://schemas.microsoft.com/office/powerpoint/2010/main" val="105529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392A-1130-4E65-A2ED-4E00F076000C}"/>
              </a:ext>
            </a:extLst>
          </p:cNvPr>
          <p:cNvSpPr>
            <a:spLocks noGrp="1"/>
          </p:cNvSpPr>
          <p:nvPr>
            <p:ph type="title"/>
          </p:nvPr>
        </p:nvSpPr>
        <p:spPr>
          <a:xfrm>
            <a:off x="5672775" y="349452"/>
            <a:ext cx="5352443" cy="1508469"/>
          </a:xfrm>
          <a:solidFill>
            <a:schemeClr val="accent2">
              <a:lumMod val="75000"/>
            </a:schemeClr>
          </a:solidFill>
          <a:ln w="63500">
            <a:solidFill>
              <a:schemeClr val="tx1">
                <a:lumMod val="75000"/>
                <a:lumOff val="25000"/>
                <a:alpha val="92000"/>
              </a:schemeClr>
            </a:solidFill>
          </a:ln>
        </p:spPr>
        <p:txBody>
          <a:bodyPr vert="horz" lIns="91440" tIns="45720" rIns="91440" bIns="45720" rtlCol="0" anchor="ctr">
            <a:normAutofit/>
          </a:bodyPr>
          <a:lstStyle/>
          <a:p>
            <a:pPr algn="ctr"/>
            <a:r>
              <a:rPr lang="en-US" sz="5400" b="1" kern="1200" dirty="0">
                <a:solidFill>
                  <a:schemeClr val="bg2"/>
                </a:solidFill>
                <a:latin typeface="+mj-lt"/>
                <a:ea typeface="+mj-ea"/>
                <a:cs typeface="+mj-cs"/>
              </a:rPr>
              <a:t>2010s</a:t>
            </a:r>
          </a:p>
        </p:txBody>
      </p:sp>
      <p:sp>
        <p:nvSpPr>
          <p:cNvPr id="12" name="Rectangle 11">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715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3" descr="아이폰4 발표, 콘텐츠 접근성 - 신현석(Hyeonseok Shin)">
            <a:extLst>
              <a:ext uri="{FF2B5EF4-FFF2-40B4-BE49-F238E27FC236}">
                <a16:creationId xmlns:a16="http://schemas.microsoft.com/office/drawing/2014/main" id="{36B254D0-369A-4CB5-AD4E-0A2BDDCF02B0}"/>
              </a:ext>
            </a:extLst>
          </p:cNvPr>
          <p:cNvPicPr>
            <a:picLocks noChangeAspect="1"/>
          </p:cNvPicPr>
          <p:nvPr/>
        </p:nvPicPr>
        <p:blipFill rotWithShape="1">
          <a:blip r:embed="rId3">
            <a:extLst>
              <a:ext uri="{28A0092B-C50C-407E-A947-70E740481C1C}">
                <a14:useLocalDpi xmlns:a14="http://schemas.microsoft.com/office/drawing/2010/main" val="0"/>
              </a:ext>
            </a:extLst>
          </a:blip>
          <a:srcRect l="9424" r="13096" b="2"/>
          <a:stretch/>
        </p:blipFill>
        <p:spPr>
          <a:xfrm>
            <a:off x="804672" y="803049"/>
            <a:ext cx="3026664" cy="2470743"/>
          </a:xfrm>
          <a:prstGeom prst="rect">
            <a:avLst/>
          </a:prstGeom>
          <a:blipFill>
            <a:blip r:embed="rId4"/>
            <a:tile tx="0" ty="0" sx="100000" sy="100000" flip="none" algn="tl"/>
          </a:blipFill>
          <a:effectLst/>
        </p:spPr>
      </p:pic>
      <p:pic>
        <p:nvPicPr>
          <p:cNvPr id="5" name="Content Placeholder 4" descr="El Baúl de las descargas: Microsoft Office 2010 [Crack/Full]">
            <a:extLst>
              <a:ext uri="{FF2B5EF4-FFF2-40B4-BE49-F238E27FC236}">
                <a16:creationId xmlns:a16="http://schemas.microsoft.com/office/drawing/2014/main" id="{74B34A1D-9C6F-406A-A836-E8035D62D1D7}"/>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t="19881" r="2" b="7814"/>
          <a:stretch/>
        </p:blipFill>
        <p:spPr>
          <a:xfrm>
            <a:off x="804672" y="3461344"/>
            <a:ext cx="3026663" cy="2438400"/>
          </a:xfrm>
          <a:prstGeom prst="rect">
            <a:avLst/>
          </a:prstGeom>
        </p:spPr>
      </p:pic>
      <p:sp>
        <p:nvSpPr>
          <p:cNvPr id="3" name="Content Placeholder 2">
            <a:extLst>
              <a:ext uri="{FF2B5EF4-FFF2-40B4-BE49-F238E27FC236}">
                <a16:creationId xmlns:a16="http://schemas.microsoft.com/office/drawing/2014/main" id="{5E29F0AA-891C-4F85-A4CC-70C871ED6117}"/>
              </a:ext>
            </a:extLst>
          </p:cNvPr>
          <p:cNvSpPr>
            <a:spLocks noGrp="1"/>
          </p:cNvSpPr>
          <p:nvPr>
            <p:ph sz="half" idx="1"/>
          </p:nvPr>
        </p:nvSpPr>
        <p:spPr>
          <a:xfrm>
            <a:off x="5116880" y="2162356"/>
            <a:ext cx="6422848" cy="4399470"/>
          </a:xfrm>
        </p:spPr>
        <p:txBody>
          <a:bodyPr vert="horz" lIns="91440" tIns="45720" rIns="91440" bIns="45720" rtlCol="0">
            <a:normAutofit/>
          </a:bodyPr>
          <a:lstStyle/>
          <a:p>
            <a:pPr marL="0" indent="0" algn="ctr">
              <a:buNone/>
            </a:pPr>
            <a:r>
              <a:rPr lang="en-US" b="1" dirty="0"/>
              <a:t>CMS Settings Rule</a:t>
            </a:r>
          </a:p>
          <a:p>
            <a:pPr marL="0" indent="0" algn="ctr">
              <a:buNone/>
            </a:pPr>
            <a:r>
              <a:rPr lang="en-US" sz="2000" i="1" dirty="0"/>
              <a:t>“</a:t>
            </a:r>
            <a:r>
              <a:rPr lang="en-US" sz="2400" i="1" dirty="0"/>
              <a:t>full</a:t>
            </a:r>
            <a:r>
              <a:rPr lang="en-US" sz="2000" i="1" dirty="0"/>
              <a:t> </a:t>
            </a:r>
            <a:r>
              <a:rPr lang="en-US" sz="2400" i="1" dirty="0"/>
              <a:t>access to the greater community”</a:t>
            </a:r>
          </a:p>
          <a:p>
            <a:pPr marL="0" indent="0" algn="ctr">
              <a:buNone/>
            </a:pPr>
            <a:endParaRPr lang="en-US" sz="2400" i="1" dirty="0"/>
          </a:p>
          <a:p>
            <a:pPr marL="0" indent="0" algn="ctr">
              <a:buNone/>
            </a:pPr>
            <a:r>
              <a:rPr lang="en-US" b="1" dirty="0"/>
              <a:t>Dept. of Justice Actions</a:t>
            </a:r>
          </a:p>
          <a:p>
            <a:pPr marL="0" indent="0" algn="ctr">
              <a:buNone/>
            </a:pPr>
            <a:r>
              <a:rPr lang="en-US" sz="2400" i="1" dirty="0"/>
              <a:t>“remedying failure to provide access”</a:t>
            </a:r>
          </a:p>
          <a:p>
            <a:pPr marL="0"/>
            <a:endParaRPr lang="en-US" sz="2000" dirty="0"/>
          </a:p>
          <a:p>
            <a:pPr marL="0" indent="0" algn="ctr">
              <a:buNone/>
            </a:pPr>
            <a:r>
              <a:rPr lang="en-US" b="1" dirty="0"/>
              <a:t>WIOA</a:t>
            </a:r>
          </a:p>
          <a:p>
            <a:pPr marL="0" indent="0" algn="ctr">
              <a:buNone/>
            </a:pPr>
            <a:r>
              <a:rPr lang="en-US" sz="2400" i="1" dirty="0"/>
              <a:t>“ potential for significant advancement in competitive integrated employment”</a:t>
            </a:r>
          </a:p>
          <a:p>
            <a:pPr marL="0"/>
            <a:endParaRPr lang="en-US" sz="2000" dirty="0"/>
          </a:p>
        </p:txBody>
      </p:sp>
    </p:spTree>
    <p:extLst>
      <p:ext uri="{BB962C8B-B14F-4D97-AF65-F5344CB8AC3E}">
        <p14:creationId xmlns:p14="http://schemas.microsoft.com/office/powerpoint/2010/main" val="97540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4">
            <a:extLst>
              <a:ext uri="{FF2B5EF4-FFF2-40B4-BE49-F238E27FC236}">
                <a16:creationId xmlns:a16="http://schemas.microsoft.com/office/drawing/2014/main" id="{1DF0E893-1E2A-4289-961F-55A0AC1F1CEE}"/>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820" b="6167"/>
          <a:stretch/>
        </p:blipFill>
        <p:spPr>
          <a:xfrm>
            <a:off x="20" y="10"/>
            <a:ext cx="12191980" cy="6857990"/>
          </a:xfrm>
          <a:prstGeom prst="rect">
            <a:avLst/>
          </a:prstGeom>
        </p:spPr>
      </p:pic>
      <p:sp>
        <p:nvSpPr>
          <p:cNvPr id="16"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C9EA44-2969-4707-9A4E-E6B30077240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b="1" dirty="0">
                <a:solidFill>
                  <a:schemeClr val="tx1">
                    <a:lumMod val="85000"/>
                    <a:lumOff val="15000"/>
                  </a:schemeClr>
                </a:solidFill>
              </a:rPr>
              <a:t>2020 - Recent Noteworthy Bills in Congress </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0E4D211-875B-430A-8A54-40343ECA31BE}"/>
              </a:ext>
            </a:extLst>
          </p:cNvPr>
          <p:cNvSpPr txBox="1"/>
          <p:nvPr/>
        </p:nvSpPr>
        <p:spPr>
          <a:xfrm>
            <a:off x="9896180" y="6657945"/>
            <a:ext cx="2295820"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commons.wikimedia.org/wiki/File:Law3.jp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2193488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B001A4-D372-4B2D-899C-DE044E853AAF}"/>
              </a:ext>
            </a:extLst>
          </p:cNvPr>
          <p:cNvSpPr>
            <a:spLocks noGrp="1"/>
          </p:cNvSpPr>
          <p:nvPr>
            <p:ph type="title"/>
          </p:nvPr>
        </p:nvSpPr>
        <p:spPr>
          <a:xfrm>
            <a:off x="1179226" y="826680"/>
            <a:ext cx="9833548" cy="1325563"/>
          </a:xfrm>
        </p:spPr>
        <p:txBody>
          <a:bodyPr>
            <a:normAutofit/>
          </a:bodyPr>
          <a:lstStyle/>
          <a:p>
            <a:pPr marL="0" indent="0" algn="ctr"/>
            <a:r>
              <a:rPr lang="en-US" sz="4000" b="1" dirty="0">
                <a:solidFill>
                  <a:srgbClr val="FFFFFF"/>
                </a:solidFill>
              </a:rPr>
              <a:t>Transformation to Competitive Employment Act </a:t>
            </a:r>
            <a:br>
              <a:rPr lang="en-US" sz="4000" b="1" dirty="0">
                <a:solidFill>
                  <a:srgbClr val="FFFFFF"/>
                </a:solidFill>
              </a:rPr>
            </a:br>
            <a:r>
              <a:rPr lang="en-US" sz="4000" b="1" dirty="0">
                <a:solidFill>
                  <a:srgbClr val="FFFFFF"/>
                </a:solidFill>
              </a:rPr>
              <a:t>(</a:t>
            </a:r>
            <a:r>
              <a:rPr lang="en-US" sz="4000" b="1" dirty="0">
                <a:solidFill>
                  <a:srgbClr val="FFFFFF"/>
                </a:solidFill>
                <a:hlinkClick r:id="rId3">
                  <a:extLst>
                    <a:ext uri="{A12FA001-AC4F-418D-AE19-62706E023703}">
                      <ahyp:hlinkClr xmlns:ahyp="http://schemas.microsoft.com/office/drawing/2018/hyperlinkcolor" val="tx"/>
                    </a:ext>
                  </a:extLst>
                </a:hlinkClick>
              </a:rPr>
              <a:t>HR 873 / S. 260</a:t>
            </a:r>
            <a:r>
              <a:rPr lang="en-US" sz="4000" b="1" dirty="0">
                <a:solidFill>
                  <a:srgbClr val="FFFFFF"/>
                </a:solidFill>
              </a:rPr>
              <a:t>)    </a:t>
            </a:r>
            <a:endParaRPr lang="en-US" sz="4000" dirty="0">
              <a:solidFill>
                <a:srgbClr val="FFFFFF"/>
              </a:solidFill>
            </a:endParaRPr>
          </a:p>
        </p:txBody>
      </p:sp>
      <p:sp>
        <p:nvSpPr>
          <p:cNvPr id="3" name="Content Placeholder 2">
            <a:extLst>
              <a:ext uri="{FF2B5EF4-FFF2-40B4-BE49-F238E27FC236}">
                <a16:creationId xmlns:a16="http://schemas.microsoft.com/office/drawing/2014/main" id="{45239B3C-4380-43C5-A695-C3F7A0E285A3}"/>
              </a:ext>
            </a:extLst>
          </p:cNvPr>
          <p:cNvSpPr>
            <a:spLocks noGrp="1"/>
          </p:cNvSpPr>
          <p:nvPr>
            <p:ph idx="1"/>
          </p:nvPr>
        </p:nvSpPr>
        <p:spPr>
          <a:xfrm>
            <a:off x="1179226" y="3092970"/>
            <a:ext cx="9833548" cy="2693976"/>
          </a:xfrm>
        </p:spPr>
        <p:txBody>
          <a:bodyPr>
            <a:normAutofit/>
          </a:bodyPr>
          <a:lstStyle/>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r>
              <a:rPr lang="en-US" sz="3200" b="1" dirty="0">
                <a:solidFill>
                  <a:srgbClr val="000000"/>
                </a:solidFill>
              </a:rPr>
              <a:t>A bipartisan and bicameral bill which aims to support states to transition away from sheltered employment, the use of 14(c) certificates, and subminimum wage.</a:t>
            </a:r>
          </a:p>
          <a:p>
            <a:pPr marL="0" indent="0">
              <a:buNone/>
            </a:pPr>
            <a:endParaRPr lang="en-US" sz="2000" dirty="0">
              <a:solidFill>
                <a:srgbClr val="000000"/>
              </a:solidFill>
            </a:endParaRPr>
          </a:p>
        </p:txBody>
      </p:sp>
    </p:spTree>
    <p:extLst>
      <p:ext uri="{BB962C8B-B14F-4D97-AF65-F5344CB8AC3E}">
        <p14:creationId xmlns:p14="http://schemas.microsoft.com/office/powerpoint/2010/main" val="198395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7C3127-EF82-4E07-8914-0C6D34A748C5}"/>
              </a:ext>
            </a:extLst>
          </p:cNvPr>
          <p:cNvSpPr>
            <a:spLocks noGrp="1"/>
          </p:cNvSpPr>
          <p:nvPr>
            <p:ph type="title"/>
          </p:nvPr>
        </p:nvSpPr>
        <p:spPr>
          <a:xfrm>
            <a:off x="6094105" y="408317"/>
            <a:ext cx="4977976" cy="2009639"/>
          </a:xfrm>
        </p:spPr>
        <p:txBody>
          <a:bodyPr>
            <a:normAutofit/>
          </a:bodyPr>
          <a:lstStyle/>
          <a:p>
            <a:pPr algn="ctr"/>
            <a:r>
              <a:rPr lang="en-US" sz="4000" b="1" dirty="0">
                <a:solidFill>
                  <a:srgbClr val="000000"/>
                </a:solidFill>
              </a:rPr>
              <a:t>"Raise the Wage" </a:t>
            </a:r>
            <a:r>
              <a:rPr lang="en-US" sz="3200" b="1" dirty="0">
                <a:solidFill>
                  <a:srgbClr val="000000"/>
                </a:solidFill>
              </a:rPr>
              <a:t>Bill Introduced in Congress</a:t>
            </a:r>
            <a:br>
              <a:rPr lang="en-US" sz="3200" b="1" dirty="0">
                <a:solidFill>
                  <a:srgbClr val="000000"/>
                </a:solidFill>
              </a:rPr>
            </a:br>
            <a:r>
              <a:rPr lang="en-US" sz="2000" b="1" i="1" dirty="0">
                <a:solidFill>
                  <a:srgbClr val="000000"/>
                </a:solidFill>
              </a:rPr>
              <a:t>Includes Increase in Minimum Wage &amp; End to Subminimum Wage</a:t>
            </a:r>
            <a:endParaRPr lang="en-US" sz="2000" dirty="0">
              <a:solidFill>
                <a:srgbClr val="000000"/>
              </a:solidFill>
            </a:endParaRP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9" name="Graphic 6" descr="BankSolid">
            <a:extLst>
              <a:ext uri="{FF2B5EF4-FFF2-40B4-BE49-F238E27FC236}">
                <a16:creationId xmlns:a16="http://schemas.microsoft.com/office/drawing/2014/main" id="{2CCB9F55-84CA-4487-AD7F-E9E6F57FA9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20" name="Content Placeholder 2">
            <a:extLst>
              <a:ext uri="{FF2B5EF4-FFF2-40B4-BE49-F238E27FC236}">
                <a16:creationId xmlns:a16="http://schemas.microsoft.com/office/drawing/2014/main" id="{DA15EF34-04BE-420D-9380-D05BA048EF1D}"/>
              </a:ext>
            </a:extLst>
          </p:cNvPr>
          <p:cNvSpPr>
            <a:spLocks noGrp="1"/>
          </p:cNvSpPr>
          <p:nvPr>
            <p:ph idx="1"/>
          </p:nvPr>
        </p:nvSpPr>
        <p:spPr>
          <a:xfrm>
            <a:off x="6090574" y="2421682"/>
            <a:ext cx="4977578" cy="4260914"/>
          </a:xfrm>
        </p:spPr>
        <p:txBody>
          <a:bodyPr anchor="ctr">
            <a:normAutofit/>
          </a:bodyPr>
          <a:lstStyle/>
          <a:p>
            <a:pPr marL="0" indent="0" algn="ctr">
              <a:buNone/>
            </a:pPr>
            <a:r>
              <a:rPr lang="en-US" sz="2000" b="1" dirty="0">
                <a:solidFill>
                  <a:srgbClr val="000000"/>
                </a:solidFill>
              </a:rPr>
              <a:t>The </a:t>
            </a:r>
            <a:r>
              <a:rPr lang="en-US" sz="2000" b="1" i="1" dirty="0">
                <a:solidFill>
                  <a:srgbClr val="000000"/>
                </a:solidFill>
              </a:rPr>
              <a:t>Raise the Wage Act</a:t>
            </a:r>
            <a:r>
              <a:rPr lang="en-US" sz="2000" b="1" dirty="0">
                <a:solidFill>
                  <a:srgbClr val="000000"/>
                </a:solidFill>
              </a:rPr>
              <a:t> would:</a:t>
            </a:r>
          </a:p>
          <a:p>
            <a:r>
              <a:rPr lang="en-US" sz="2000" dirty="0">
                <a:solidFill>
                  <a:srgbClr val="000000"/>
                </a:solidFill>
              </a:rPr>
              <a:t>Gradually raise the federal minimum wage from $7.25 to $15 over six years</a:t>
            </a:r>
          </a:p>
          <a:p>
            <a:r>
              <a:rPr lang="en-US" sz="2000" dirty="0">
                <a:solidFill>
                  <a:srgbClr val="000000"/>
                </a:solidFill>
              </a:rPr>
              <a:t>Index future increases in the federal minimum wage to median wage growth</a:t>
            </a:r>
          </a:p>
          <a:p>
            <a:r>
              <a:rPr lang="en-US" sz="2000" dirty="0">
                <a:solidFill>
                  <a:srgbClr val="000000"/>
                </a:solidFill>
              </a:rPr>
              <a:t>Guarantees tipped workers are paid at least the full federal minimum wage </a:t>
            </a:r>
          </a:p>
          <a:p>
            <a:r>
              <a:rPr lang="en-US" sz="2000" dirty="0">
                <a:solidFill>
                  <a:srgbClr val="000000"/>
                </a:solidFill>
              </a:rPr>
              <a:t>Guarantees teen workers are paid at least the full federal minimum wage</a:t>
            </a:r>
          </a:p>
          <a:p>
            <a:r>
              <a:rPr lang="en-US" sz="2000" b="1" dirty="0">
                <a:solidFill>
                  <a:srgbClr val="000000"/>
                </a:solidFill>
              </a:rPr>
              <a:t>End subminimum wage certificates for individuals with disabilities to provide opportunities for individuals</a:t>
            </a:r>
            <a:endParaRPr lang="en-US" sz="1100" dirty="0">
              <a:solidFill>
                <a:srgbClr val="000000"/>
              </a:solidFill>
            </a:endParaRPr>
          </a:p>
        </p:txBody>
      </p:sp>
    </p:spTree>
    <p:extLst>
      <p:ext uri="{BB962C8B-B14F-4D97-AF65-F5344CB8AC3E}">
        <p14:creationId xmlns:p14="http://schemas.microsoft.com/office/powerpoint/2010/main" val="58493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7363"/>
            <a:ext cx="10515600" cy="1566711"/>
          </a:xfrm>
        </p:spPr>
        <p:txBody>
          <a:bodyPr>
            <a:noAutofit/>
          </a:bodyPr>
          <a:lstStyle/>
          <a:p>
            <a:pPr algn="ctr"/>
            <a:br>
              <a:rPr lang="en-US" sz="4000" b="1">
                <a:solidFill>
                  <a:srgbClr val="000000"/>
                </a:solidFill>
              </a:rPr>
            </a:br>
            <a:r>
              <a:rPr lang="en-US" sz="4000" b="1">
                <a:solidFill>
                  <a:srgbClr val="000000"/>
                </a:solidFill>
              </a:rPr>
              <a:t>Subminimum Wage and 14(c)</a:t>
            </a:r>
            <a:br>
              <a:rPr lang="en-US" sz="4000" b="1">
                <a:solidFill>
                  <a:srgbClr val="000000"/>
                </a:solidFill>
              </a:rPr>
            </a:br>
            <a:r>
              <a:rPr lang="en-US" sz="4000" b="1">
                <a:solidFill>
                  <a:srgbClr val="000000"/>
                </a:solidFill>
              </a:rPr>
              <a:t> 11 States Introducing Legislation:</a:t>
            </a:r>
            <a:br>
              <a:rPr lang="en-US" sz="4000" b="1">
                <a:solidFill>
                  <a:srgbClr val="000000"/>
                </a:solidFill>
              </a:rPr>
            </a:br>
            <a:endParaRPr lang="en-US" sz="4000" b="1" dirty="0">
              <a:solidFill>
                <a:srgbClr val="000000"/>
              </a:solidFill>
            </a:endParaRPr>
          </a:p>
        </p:txBody>
      </p:sp>
      <p:sp>
        <p:nvSpPr>
          <p:cNvPr id="3" name="Content Placeholder 2"/>
          <p:cNvSpPr>
            <a:spLocks noGrp="1"/>
          </p:cNvSpPr>
          <p:nvPr>
            <p:ph sz="half" idx="1"/>
          </p:nvPr>
        </p:nvSpPr>
        <p:spPr>
          <a:xfrm>
            <a:off x="838200" y="2230669"/>
            <a:ext cx="5181600" cy="3946294"/>
          </a:xfrm>
        </p:spPr>
        <p:txBody>
          <a:bodyPr anchor="ctr">
            <a:normAutofit fontScale="55000" lnSpcReduction="20000"/>
          </a:bodyPr>
          <a:lstStyle/>
          <a:p>
            <a:pPr>
              <a:buFont typeface="Wingdings" panose="05000000000000000000" pitchFamily="2" charset="2"/>
              <a:buChar char="ü"/>
            </a:pPr>
            <a:endParaRPr lang="en-US" sz="800">
              <a:solidFill>
                <a:srgbClr val="000000"/>
              </a:solidFill>
            </a:endParaRPr>
          </a:p>
          <a:p>
            <a:pPr>
              <a:buFont typeface="Wingdings" panose="05000000000000000000" pitchFamily="2" charset="2"/>
              <a:buChar char="ü"/>
            </a:pPr>
            <a:r>
              <a:rPr lang="en-US" sz="3200" b="1">
                <a:solidFill>
                  <a:srgbClr val="000000"/>
                </a:solidFill>
              </a:rPr>
              <a:t>MT (</a:t>
            </a:r>
            <a:r>
              <a:rPr lang="en-US" sz="3200" b="1" u="sng">
                <a:solidFill>
                  <a:srgbClr val="000000"/>
                </a:solidFill>
                <a:hlinkClick r:id="rId2"/>
              </a:rPr>
              <a:t>HB588</a:t>
            </a:r>
            <a:r>
              <a:rPr lang="en-US" sz="3200" b="1">
                <a:solidFill>
                  <a:srgbClr val="000000"/>
                </a:solidFill>
              </a:rPr>
              <a:t>) – Prohibits subminimum wages for workers with disabilities</a:t>
            </a:r>
          </a:p>
          <a:p>
            <a:pPr>
              <a:buFont typeface="Wingdings" panose="05000000000000000000" pitchFamily="2" charset="2"/>
              <a:buChar char="ü"/>
            </a:pPr>
            <a:r>
              <a:rPr lang="en-US" sz="3200" b="1">
                <a:solidFill>
                  <a:srgbClr val="000000"/>
                </a:solidFill>
              </a:rPr>
              <a:t>IL (</a:t>
            </a:r>
            <a:r>
              <a:rPr lang="en-US" sz="3200" b="1" u="sng">
                <a:solidFill>
                  <a:srgbClr val="000000"/>
                </a:solidFill>
                <a:hlinkClick r:id="rId3"/>
              </a:rPr>
              <a:t>HB3340)</a:t>
            </a:r>
            <a:r>
              <a:rPr lang="en-US" sz="3200" b="1">
                <a:solidFill>
                  <a:srgbClr val="000000"/>
                </a:solidFill>
              </a:rPr>
              <a:t> – Develop plan to phase out subminimum wage for workers with disabilities by 2024</a:t>
            </a:r>
          </a:p>
          <a:p>
            <a:pPr>
              <a:buFont typeface="Wingdings" panose="05000000000000000000" pitchFamily="2" charset="2"/>
              <a:buChar char="ü"/>
            </a:pPr>
            <a:r>
              <a:rPr lang="en-US" sz="3200" b="1">
                <a:solidFill>
                  <a:srgbClr val="000000"/>
                </a:solidFill>
              </a:rPr>
              <a:t>NC </a:t>
            </a:r>
            <a:r>
              <a:rPr lang="en-US" sz="3200" b="1" u="sng">
                <a:solidFill>
                  <a:srgbClr val="000000"/>
                </a:solidFill>
                <a:hlinkClick r:id="rId4"/>
              </a:rPr>
              <a:t>(HB 366)</a:t>
            </a:r>
            <a:r>
              <a:rPr lang="en-US" sz="3200" b="1">
                <a:solidFill>
                  <a:srgbClr val="000000"/>
                </a:solidFill>
              </a:rPr>
              <a:t> – Raises wages over 5 years and ends subminimum for workers with disabilities</a:t>
            </a:r>
          </a:p>
          <a:p>
            <a:pPr>
              <a:buFont typeface="Wingdings" panose="05000000000000000000" pitchFamily="2" charset="2"/>
              <a:buChar char="ü"/>
            </a:pPr>
            <a:r>
              <a:rPr lang="en-US" sz="3200" b="1">
                <a:solidFill>
                  <a:srgbClr val="000000"/>
                </a:solidFill>
              </a:rPr>
              <a:t>CT </a:t>
            </a:r>
            <a:r>
              <a:rPr lang="en-US" sz="3200" b="1" u="sng">
                <a:solidFill>
                  <a:srgbClr val="000000"/>
                </a:solidFill>
                <a:hlinkClick r:id="rId5"/>
              </a:rPr>
              <a:t>(H6739)</a:t>
            </a:r>
            <a:r>
              <a:rPr lang="en-US" sz="3200" b="1">
                <a:solidFill>
                  <a:srgbClr val="000000"/>
                </a:solidFill>
              </a:rPr>
              <a:t> – Prohibits employers from paying workers with disabilities less than state minimum wage</a:t>
            </a:r>
          </a:p>
          <a:p>
            <a:pPr>
              <a:buFont typeface="Wingdings" panose="05000000000000000000" pitchFamily="2" charset="2"/>
              <a:buChar char="ü"/>
            </a:pPr>
            <a:r>
              <a:rPr lang="en-US" sz="3200" b="1">
                <a:solidFill>
                  <a:srgbClr val="000000"/>
                </a:solidFill>
              </a:rPr>
              <a:t>NY </a:t>
            </a:r>
            <a:r>
              <a:rPr lang="en-US" sz="3200" b="1" u="sng">
                <a:solidFill>
                  <a:srgbClr val="000000"/>
                </a:solidFill>
                <a:hlinkClick r:id="rId6"/>
              </a:rPr>
              <a:t>(S4018)</a:t>
            </a:r>
            <a:r>
              <a:rPr lang="en-US" sz="3200" b="1">
                <a:solidFill>
                  <a:srgbClr val="000000"/>
                </a:solidFill>
              </a:rPr>
              <a:t> – Eliminates exemptions for workers with disabilities from state minimum wage</a:t>
            </a:r>
          </a:p>
          <a:p>
            <a:pPr>
              <a:buFont typeface="Wingdings" panose="05000000000000000000" pitchFamily="2" charset="2"/>
              <a:buChar char="ü"/>
            </a:pPr>
            <a:r>
              <a:rPr lang="en-US" sz="3200" b="1">
                <a:solidFill>
                  <a:srgbClr val="000000"/>
                </a:solidFill>
              </a:rPr>
              <a:t>KY </a:t>
            </a:r>
            <a:r>
              <a:rPr lang="en-US" sz="3200" b="1" u="sng">
                <a:solidFill>
                  <a:srgbClr val="000000"/>
                </a:solidFill>
                <a:hlinkClick r:id="rId7"/>
              </a:rPr>
              <a:t>(SB76)</a:t>
            </a:r>
            <a:r>
              <a:rPr lang="en-US" sz="3200" b="1">
                <a:solidFill>
                  <a:srgbClr val="000000"/>
                </a:solidFill>
              </a:rPr>
              <a:t> – Phase out of sheltered workshops and 14(c) certificates by 2021</a:t>
            </a:r>
          </a:p>
          <a:p>
            <a:pPr marL="0" indent="0">
              <a:buNone/>
            </a:pPr>
            <a:endParaRPr lang="en-US" sz="3200" b="1">
              <a:solidFill>
                <a:srgbClr val="000000"/>
              </a:solidFill>
            </a:endParaRPr>
          </a:p>
          <a:p>
            <a:pPr>
              <a:buFont typeface="Arial" pitchFamily="34" charset="0"/>
              <a:buChar char="•"/>
            </a:pPr>
            <a:endParaRPr lang="en-US" sz="800" dirty="0">
              <a:solidFill>
                <a:srgbClr val="000000"/>
              </a:solidFill>
            </a:endParaRPr>
          </a:p>
        </p:txBody>
      </p:sp>
      <p:sp>
        <p:nvSpPr>
          <p:cNvPr id="8" name="Content Placeholder 7">
            <a:extLst>
              <a:ext uri="{FF2B5EF4-FFF2-40B4-BE49-F238E27FC236}">
                <a16:creationId xmlns:a16="http://schemas.microsoft.com/office/drawing/2014/main" id="{9893EE68-C3CF-4656-8693-8D0345B11A81}"/>
              </a:ext>
            </a:extLst>
          </p:cNvPr>
          <p:cNvSpPr>
            <a:spLocks noGrp="1"/>
          </p:cNvSpPr>
          <p:nvPr>
            <p:ph sz="half" idx="2"/>
          </p:nvPr>
        </p:nvSpPr>
        <p:spPr>
          <a:xfrm>
            <a:off x="6172200" y="2230669"/>
            <a:ext cx="5181600" cy="3946293"/>
          </a:xfrm>
        </p:spPr>
        <p:txBody>
          <a:bodyPr>
            <a:normAutofit fontScale="55000" lnSpcReduction="20000"/>
          </a:bodyPr>
          <a:lstStyle/>
          <a:p>
            <a:pPr marL="0" indent="0">
              <a:buNone/>
            </a:pPr>
            <a:endParaRPr lang="en-US">
              <a:solidFill>
                <a:srgbClr val="000000"/>
              </a:solidFill>
            </a:endParaRPr>
          </a:p>
          <a:p>
            <a:pPr>
              <a:buFont typeface="Wingdings" panose="05000000000000000000" pitchFamily="2" charset="2"/>
              <a:buChar char="ü"/>
            </a:pPr>
            <a:r>
              <a:rPr lang="en-US" sz="3200" b="1">
                <a:solidFill>
                  <a:srgbClr val="000000"/>
                </a:solidFill>
              </a:rPr>
              <a:t>OR </a:t>
            </a:r>
            <a:r>
              <a:rPr lang="en-US" sz="3200" b="1" u="sng">
                <a:solidFill>
                  <a:srgbClr val="000000"/>
                </a:solidFill>
                <a:hlinkClick r:id="rId8"/>
              </a:rPr>
              <a:t>(HB2313)</a:t>
            </a:r>
            <a:r>
              <a:rPr lang="en-US" sz="3200" b="1">
                <a:solidFill>
                  <a:srgbClr val="000000"/>
                </a:solidFill>
              </a:rPr>
              <a:t> – Elimination of subminimum wage &amp; tax credits</a:t>
            </a:r>
          </a:p>
          <a:p>
            <a:pPr>
              <a:buFont typeface="Wingdings" panose="05000000000000000000" pitchFamily="2" charset="2"/>
              <a:buChar char="ü"/>
            </a:pPr>
            <a:r>
              <a:rPr lang="en-US" sz="3200" b="1">
                <a:solidFill>
                  <a:srgbClr val="000000"/>
                </a:solidFill>
              </a:rPr>
              <a:t>HI </a:t>
            </a:r>
            <a:r>
              <a:rPr lang="en-US" sz="3200" b="1" u="sng">
                <a:solidFill>
                  <a:srgbClr val="000000"/>
                </a:solidFill>
                <a:hlinkClick r:id="rId9"/>
              </a:rPr>
              <a:t>(SB349</a:t>
            </a:r>
            <a:r>
              <a:rPr lang="en-US" sz="3200" b="1">
                <a:solidFill>
                  <a:srgbClr val="000000"/>
                </a:solidFill>
              </a:rPr>
              <a:t>; </a:t>
            </a:r>
            <a:r>
              <a:rPr lang="en-US" sz="3200" b="1" u="sng">
                <a:solidFill>
                  <a:srgbClr val="000000"/>
                </a:solidFill>
                <a:hlinkClick r:id="rId10"/>
              </a:rPr>
              <a:t>SB789 SD2</a:t>
            </a:r>
            <a:r>
              <a:rPr lang="en-US" sz="3200" b="1" u="sng">
                <a:solidFill>
                  <a:srgbClr val="000000"/>
                </a:solidFill>
                <a:hlinkClick r:id="rId11"/>
              </a:rPr>
              <a:t>/HB1191 HD1)</a:t>
            </a:r>
            <a:r>
              <a:rPr lang="en-US" sz="3200" b="1">
                <a:solidFill>
                  <a:srgbClr val="000000"/>
                </a:solidFill>
              </a:rPr>
              <a:t> – Elimination of subminimum wage; tax credit to offset increase in wages (House bill includes language related to workers with disabilities)</a:t>
            </a:r>
          </a:p>
          <a:p>
            <a:pPr>
              <a:buFont typeface="Wingdings" panose="05000000000000000000" pitchFamily="2" charset="2"/>
              <a:buChar char="ü"/>
            </a:pPr>
            <a:r>
              <a:rPr lang="en-US" sz="3200" b="1">
                <a:solidFill>
                  <a:srgbClr val="000000"/>
                </a:solidFill>
              </a:rPr>
              <a:t>WV </a:t>
            </a:r>
            <a:r>
              <a:rPr lang="en-US" sz="3200" b="1" u="sng">
                <a:solidFill>
                  <a:srgbClr val="000000"/>
                </a:solidFill>
                <a:hlinkClick r:id="rId12"/>
              </a:rPr>
              <a:t>(HB2902/</a:t>
            </a:r>
            <a:r>
              <a:rPr lang="en-US" sz="3200" b="1" u="sng">
                <a:solidFill>
                  <a:srgbClr val="000000"/>
                </a:solidFill>
                <a:hlinkClick r:id="rId13"/>
              </a:rPr>
              <a:t>S659)</a:t>
            </a:r>
            <a:r>
              <a:rPr lang="en-US" sz="3200" b="1">
                <a:solidFill>
                  <a:srgbClr val="000000"/>
                </a:solidFill>
              </a:rPr>
              <a:t> – Establish an E1 taskforce and elimination of subminimum wage</a:t>
            </a:r>
          </a:p>
          <a:p>
            <a:pPr>
              <a:buFont typeface="Wingdings" panose="05000000000000000000" pitchFamily="2" charset="2"/>
              <a:buChar char="ü"/>
            </a:pPr>
            <a:r>
              <a:rPr lang="en-US" sz="3200" b="1">
                <a:solidFill>
                  <a:srgbClr val="000000"/>
                </a:solidFill>
              </a:rPr>
              <a:t>WA </a:t>
            </a:r>
            <a:r>
              <a:rPr lang="en-US" sz="3200" b="1" u="sng">
                <a:solidFill>
                  <a:srgbClr val="000000"/>
                </a:solidFill>
                <a:hlinkClick r:id="rId14"/>
              </a:rPr>
              <a:t>(SB 5753</a:t>
            </a:r>
            <a:r>
              <a:rPr lang="en-US" sz="3200" b="1" u="sng">
                <a:solidFill>
                  <a:srgbClr val="000000"/>
                </a:solidFill>
                <a:hlinkClick r:id="rId15"/>
              </a:rPr>
              <a:t>/HB 1706)</a:t>
            </a:r>
            <a:r>
              <a:rPr lang="en-US" sz="3200" b="1">
                <a:solidFill>
                  <a:srgbClr val="000000"/>
                </a:solidFill>
              </a:rPr>
              <a:t> – Elimination of subminimum wage</a:t>
            </a:r>
          </a:p>
          <a:p>
            <a:pPr>
              <a:buFont typeface="Wingdings" panose="05000000000000000000" pitchFamily="2" charset="2"/>
              <a:buChar char="ü"/>
            </a:pPr>
            <a:r>
              <a:rPr lang="en-US" sz="3200" b="1">
                <a:solidFill>
                  <a:srgbClr val="000000"/>
                </a:solidFill>
              </a:rPr>
              <a:t>NV City of Reno (A-15) – Elimination of subminimum wage in Reno</a:t>
            </a:r>
            <a:br>
              <a:rPr lang="en-US" b="1">
                <a:solidFill>
                  <a:srgbClr val="000000"/>
                </a:solidFill>
              </a:rPr>
            </a:br>
            <a:endParaRPr lang="en-US" b="1" dirty="0">
              <a:solidFill>
                <a:srgbClr val="000000"/>
              </a:solidFill>
            </a:endParaRPr>
          </a:p>
        </p:txBody>
      </p:sp>
      <p:sp>
        <p:nvSpPr>
          <p:cNvPr id="4" name="Slide Number Placeholder 3"/>
          <p:cNvSpPr>
            <a:spLocks noGrp="1"/>
          </p:cNvSpPr>
          <p:nvPr>
            <p:ph type="sldNum" sz="quarter" idx="12"/>
          </p:nvPr>
        </p:nvSpPr>
        <p:spPr>
          <a:xfrm>
            <a:off x="8610600" y="6571846"/>
            <a:ext cx="2743200" cy="365125"/>
          </a:xfrm>
        </p:spPr>
        <p:txBody>
          <a:bodyPr>
            <a:normAutofit/>
          </a:bodyPr>
          <a:lstStyle/>
          <a:p>
            <a:pPr>
              <a:spcAft>
                <a:spcPts val="600"/>
              </a:spcAft>
            </a:pPr>
            <a:fld id="{EE088E80-DDED-4E0A-A7AA-A3FE6FA3F075}" type="slidenum">
              <a:rPr lang="en-US" sz="1100" smtClean="0">
                <a:solidFill>
                  <a:srgbClr val="898989"/>
                </a:solidFill>
              </a:rPr>
              <a:pPr>
                <a:spcAft>
                  <a:spcPts val="600"/>
                </a:spcAft>
              </a:pPr>
              <a:t>16</a:t>
            </a:fld>
            <a:endParaRPr lang="en-US" sz="1100" dirty="0">
              <a:solidFill>
                <a:srgbClr val="898989"/>
              </a:solidFill>
            </a:endParaRPr>
          </a:p>
        </p:txBody>
      </p:sp>
    </p:spTree>
    <p:extLst>
      <p:ext uri="{BB962C8B-B14F-4D97-AF65-F5344CB8AC3E}">
        <p14:creationId xmlns:p14="http://schemas.microsoft.com/office/powerpoint/2010/main" val="4220984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56CBC8F7-BA43-45ED-846A-1AC8AF04594B}"/>
              </a:ext>
            </a:extLst>
          </p:cNvPr>
          <p:cNvSpPr>
            <a:spLocks noGrp="1"/>
          </p:cNvSpPr>
          <p:nvPr>
            <p:ph type="title"/>
          </p:nvPr>
        </p:nvSpPr>
        <p:spPr>
          <a:xfrm>
            <a:off x="5300296" y="24864"/>
            <a:ext cx="6453217" cy="1597874"/>
          </a:xfrm>
        </p:spPr>
        <p:txBody>
          <a:bodyPr>
            <a:normAutofit/>
          </a:bodyPr>
          <a:lstStyle/>
          <a:p>
            <a:r>
              <a:rPr lang="en-US" sz="3200" b="1" dirty="0">
                <a:solidFill>
                  <a:srgbClr val="000000"/>
                </a:solidFill>
              </a:rPr>
              <a:t>These States Have Legislation Banning or Phasing Out Sub-Minimum Wages </a:t>
            </a:r>
          </a:p>
        </p:txBody>
      </p:sp>
      <p:sp>
        <p:nvSpPr>
          <p:cNvPr id="2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Picture 10" descr="A close up of a map&#10;&#10;Description automatically generated">
            <a:extLst>
              <a:ext uri="{FF2B5EF4-FFF2-40B4-BE49-F238E27FC236}">
                <a16:creationId xmlns:a16="http://schemas.microsoft.com/office/drawing/2014/main" id="{5549646C-4814-4528-94FF-3CAF2C4FD009}"/>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3320" r="14319"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Content Placeholder 5">
            <a:extLst>
              <a:ext uri="{FF2B5EF4-FFF2-40B4-BE49-F238E27FC236}">
                <a16:creationId xmlns:a16="http://schemas.microsoft.com/office/drawing/2014/main" id="{AB8CD531-7779-4890-A9C9-D7459E6E1BF3}"/>
              </a:ext>
            </a:extLst>
          </p:cNvPr>
          <p:cNvSpPr>
            <a:spLocks noGrp="1"/>
          </p:cNvSpPr>
          <p:nvPr>
            <p:ph idx="1"/>
          </p:nvPr>
        </p:nvSpPr>
        <p:spPr>
          <a:xfrm>
            <a:off x="5567939" y="1333744"/>
            <a:ext cx="6453217" cy="5451454"/>
          </a:xfrm>
        </p:spPr>
        <p:txBody>
          <a:bodyPr anchor="ctr">
            <a:normAutofit/>
          </a:bodyPr>
          <a:lstStyle/>
          <a:p>
            <a:endParaRPr lang="en-US" sz="1000" b="1" dirty="0">
              <a:solidFill>
                <a:srgbClr val="000000"/>
              </a:solidFill>
            </a:endParaRPr>
          </a:p>
          <a:p>
            <a:r>
              <a:rPr lang="en-US" sz="2000" b="1" dirty="0">
                <a:solidFill>
                  <a:srgbClr val="000000"/>
                </a:solidFill>
              </a:rPr>
              <a:t>Alaska eliminated subminimum wage through a regulatory change that went into effect on February 16, 2018.</a:t>
            </a:r>
          </a:p>
          <a:p>
            <a:r>
              <a:rPr lang="en-US" sz="2000" b="1" dirty="0">
                <a:solidFill>
                  <a:srgbClr val="000000"/>
                </a:solidFill>
                <a:hlinkClick r:id="rId6"/>
              </a:rPr>
              <a:t>Maryland – HB 420 / SB 417</a:t>
            </a:r>
            <a:r>
              <a:rPr lang="en-US" sz="2000" b="1" dirty="0">
                <a:solidFill>
                  <a:srgbClr val="000000"/>
                </a:solidFill>
              </a:rPr>
              <a:t> became law in May 2016 phasing out special wage certificates. </a:t>
            </a:r>
          </a:p>
          <a:p>
            <a:r>
              <a:rPr lang="en-US" sz="2000" b="1" dirty="0">
                <a:solidFill>
                  <a:srgbClr val="000000"/>
                </a:solidFill>
                <a:hlinkClick r:id="rId7"/>
              </a:rPr>
              <a:t>New Hampshire – SB 47</a:t>
            </a:r>
            <a:r>
              <a:rPr lang="en-US" sz="2000" b="1" dirty="0">
                <a:solidFill>
                  <a:srgbClr val="000000"/>
                </a:solidFill>
              </a:rPr>
              <a:t> passed in May 2015 banning employers from paying workers with disabilities less than the minimum wage </a:t>
            </a:r>
          </a:p>
          <a:p>
            <a:r>
              <a:rPr lang="en-US" sz="2000" b="1" dirty="0">
                <a:solidFill>
                  <a:srgbClr val="000000"/>
                </a:solidFill>
              </a:rPr>
              <a:t>Vermont – Vermont began moving toward integrated employment in the early 1980s. It closed its last sheltered workshop in 2002.</a:t>
            </a:r>
          </a:p>
          <a:p>
            <a:r>
              <a:rPr lang="en-US" sz="2000" b="1" dirty="0">
                <a:solidFill>
                  <a:srgbClr val="000000"/>
                </a:solidFill>
              </a:rPr>
              <a:t>The city of Seattle, WA passed </a:t>
            </a:r>
            <a:r>
              <a:rPr lang="en-US" sz="2000" b="1" dirty="0">
                <a:solidFill>
                  <a:srgbClr val="000000"/>
                </a:solidFill>
                <a:hlinkClick r:id="rId8"/>
              </a:rPr>
              <a:t>CB 119220</a:t>
            </a:r>
            <a:r>
              <a:rPr lang="en-US" sz="2000" b="1" dirty="0">
                <a:solidFill>
                  <a:srgbClr val="000000"/>
                </a:solidFill>
              </a:rPr>
              <a:t>, removing the authority to pay subminimum wage.  Washington state allows subminimum wage.</a:t>
            </a:r>
          </a:p>
          <a:p>
            <a:r>
              <a:rPr lang="en-US" sz="2000" b="1" dirty="0">
                <a:solidFill>
                  <a:srgbClr val="000000"/>
                </a:solidFill>
              </a:rPr>
              <a:t>The city of Reno, NV has passed resolution </a:t>
            </a:r>
            <a:r>
              <a:rPr lang="en-US" sz="2000" b="1" dirty="0">
                <a:solidFill>
                  <a:srgbClr val="000000"/>
                </a:solidFill>
                <a:hlinkClick r:id="rId9"/>
              </a:rPr>
              <a:t>D. 1</a:t>
            </a:r>
            <a:r>
              <a:rPr lang="en-US" sz="2000" b="1" dirty="0">
                <a:solidFill>
                  <a:srgbClr val="000000"/>
                </a:solidFill>
              </a:rPr>
              <a:t>, that prohibits the payment of subminimum wages.</a:t>
            </a:r>
          </a:p>
          <a:p>
            <a:endParaRPr lang="en-US" sz="1000" dirty="0">
              <a:solidFill>
                <a:srgbClr val="000000"/>
              </a:solidFill>
            </a:endParaRPr>
          </a:p>
        </p:txBody>
      </p:sp>
    </p:spTree>
    <p:extLst>
      <p:ext uri="{BB962C8B-B14F-4D97-AF65-F5344CB8AC3E}">
        <p14:creationId xmlns:p14="http://schemas.microsoft.com/office/powerpoint/2010/main" val="97247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32B2-0848-4A4B-A640-8EBB1ACC012C}"/>
              </a:ext>
            </a:extLst>
          </p:cNvPr>
          <p:cNvSpPr>
            <a:spLocks noGrp="1"/>
          </p:cNvSpPr>
          <p:nvPr>
            <p:ph type="title"/>
          </p:nvPr>
        </p:nvSpPr>
        <p:spPr>
          <a:xfrm>
            <a:off x="1547380" y="421931"/>
            <a:ext cx="5127031" cy="1676603"/>
          </a:xfrm>
        </p:spPr>
        <p:txBody>
          <a:bodyPr>
            <a:normAutofit/>
          </a:bodyPr>
          <a:lstStyle/>
          <a:p>
            <a:pPr algn="ctr"/>
            <a:r>
              <a:rPr lang="en-US" sz="3700" b="1" dirty="0">
                <a:latin typeface="+mn-lt"/>
              </a:rPr>
              <a:t>Laws Precede Culture Change</a:t>
            </a:r>
            <a:br>
              <a:rPr lang="en-US" sz="3700" b="1" dirty="0"/>
            </a:br>
            <a:endParaRPr lang="en-US" sz="3700" b="1" dirty="0"/>
          </a:p>
        </p:txBody>
      </p:sp>
      <p:sp>
        <p:nvSpPr>
          <p:cNvPr id="3" name="Content Placeholder 2">
            <a:extLst>
              <a:ext uri="{FF2B5EF4-FFF2-40B4-BE49-F238E27FC236}">
                <a16:creationId xmlns:a16="http://schemas.microsoft.com/office/drawing/2014/main" id="{BBEC2844-C8AE-4412-8CDB-893DF96DAC0B}"/>
              </a:ext>
            </a:extLst>
          </p:cNvPr>
          <p:cNvSpPr>
            <a:spLocks noGrp="1"/>
          </p:cNvSpPr>
          <p:nvPr>
            <p:ph idx="1"/>
          </p:nvPr>
        </p:nvSpPr>
        <p:spPr>
          <a:xfrm>
            <a:off x="963584" y="1901456"/>
            <a:ext cx="5127029" cy="4403651"/>
          </a:xfrm>
        </p:spPr>
        <p:txBody>
          <a:bodyPr>
            <a:normAutofit/>
          </a:bodyPr>
          <a:lstStyle/>
          <a:p>
            <a:endParaRPr lang="en-US" sz="2600" dirty="0"/>
          </a:p>
          <a:p>
            <a:r>
              <a:rPr lang="en-US" sz="2600" b="1" dirty="0"/>
              <a:t>Laws aren’t the only thing required to make real change </a:t>
            </a:r>
          </a:p>
          <a:p>
            <a:endParaRPr lang="en-US" sz="2600" b="1" dirty="0"/>
          </a:p>
          <a:p>
            <a:r>
              <a:rPr lang="en-US" sz="2600" b="1" dirty="0"/>
              <a:t>Changes in culture can be slow and can go forward and then regress</a:t>
            </a:r>
          </a:p>
          <a:p>
            <a:endParaRPr lang="en-US" sz="2600" b="1" dirty="0"/>
          </a:p>
          <a:p>
            <a:r>
              <a:rPr lang="en-US" sz="2600" b="1" dirty="0"/>
              <a:t>Culture change has to be pursued persistently </a:t>
            </a:r>
          </a:p>
        </p:txBody>
      </p:sp>
      <p:pic>
        <p:nvPicPr>
          <p:cNvPr id="5" name="Picture 4" descr="A picture containing indoor, floor, table, toy&#10;&#10;Description automatically generated">
            <a:extLst>
              <a:ext uri="{FF2B5EF4-FFF2-40B4-BE49-F238E27FC236}">
                <a16:creationId xmlns:a16="http://schemas.microsoft.com/office/drawing/2014/main" id="{8860D345-75A5-4A94-A0E7-0182C1406AB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752" r="28132" b="-1"/>
          <a:stretch/>
        </p:blipFill>
        <p:spPr>
          <a:xfrm>
            <a:off x="6585740" y="858232"/>
            <a:ext cx="5461724" cy="5577837"/>
          </a:xfrm>
          <a:prstGeom prst="rect">
            <a:avLst/>
          </a:prstGeom>
          <a:effectLst/>
        </p:spPr>
      </p:pic>
    </p:spTree>
    <p:extLst>
      <p:ext uri="{BB962C8B-B14F-4D97-AF65-F5344CB8AC3E}">
        <p14:creationId xmlns:p14="http://schemas.microsoft.com/office/powerpoint/2010/main" val="47124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4488-E695-462A-B91A-E93DE7BC80BA}"/>
              </a:ext>
            </a:extLst>
          </p:cNvPr>
          <p:cNvSpPr>
            <a:spLocks noGrp="1"/>
          </p:cNvSpPr>
          <p:nvPr>
            <p:ph type="title"/>
          </p:nvPr>
        </p:nvSpPr>
        <p:spPr>
          <a:xfrm>
            <a:off x="648929" y="629266"/>
            <a:ext cx="5127031" cy="1676603"/>
          </a:xfrm>
        </p:spPr>
        <p:txBody>
          <a:bodyPr>
            <a:noAutofit/>
          </a:bodyPr>
          <a:lstStyle/>
          <a:p>
            <a:pPr algn="ctr"/>
            <a:r>
              <a:rPr lang="en-US" b="1" dirty="0"/>
              <a:t>Civil Rights Act of 1964 </a:t>
            </a:r>
            <a:br>
              <a:rPr lang="en-US" b="1" dirty="0"/>
            </a:br>
            <a:r>
              <a:rPr lang="en-US" sz="3600" b="1" dirty="0"/>
              <a:t>(55 Years ago)</a:t>
            </a:r>
            <a:br>
              <a:rPr lang="en-US" sz="3600" b="1" dirty="0"/>
            </a:br>
            <a:endParaRPr lang="en-US" sz="3600" b="1" dirty="0"/>
          </a:p>
        </p:txBody>
      </p:sp>
      <p:sp>
        <p:nvSpPr>
          <p:cNvPr id="3" name="Content Placeholder 2">
            <a:extLst>
              <a:ext uri="{FF2B5EF4-FFF2-40B4-BE49-F238E27FC236}">
                <a16:creationId xmlns:a16="http://schemas.microsoft.com/office/drawing/2014/main" id="{BAABBB73-CE4F-4A1A-B5B3-A51A2AED90E7}"/>
              </a:ext>
            </a:extLst>
          </p:cNvPr>
          <p:cNvSpPr>
            <a:spLocks noGrp="1"/>
          </p:cNvSpPr>
          <p:nvPr>
            <p:ph idx="1"/>
          </p:nvPr>
        </p:nvSpPr>
        <p:spPr>
          <a:xfrm>
            <a:off x="648930" y="2438400"/>
            <a:ext cx="5127029" cy="3785419"/>
          </a:xfrm>
        </p:spPr>
        <p:txBody>
          <a:bodyPr>
            <a:normAutofit/>
          </a:bodyPr>
          <a:lstStyle/>
          <a:p>
            <a:pPr marL="457200" lvl="1" indent="0">
              <a:buNone/>
            </a:pPr>
            <a:endParaRPr lang="en-US" dirty="0"/>
          </a:p>
          <a:p>
            <a:pPr marL="457200" lvl="1" indent="0">
              <a:buNone/>
            </a:pPr>
            <a:r>
              <a:rPr lang="en-US" sz="2800" b="1" dirty="0"/>
              <a:t>Outlaws discrimination based on race, color, religion, sex, or national origin. It prohibits unequal application of voter registration requirements, and racial segregation in schools, employment, and public accommodations</a:t>
            </a:r>
          </a:p>
          <a:p>
            <a:pPr marL="457200" lvl="1" indent="0">
              <a:buNone/>
            </a:pPr>
            <a:endParaRPr lang="en-US" dirty="0"/>
          </a:p>
        </p:txBody>
      </p:sp>
      <p:pic>
        <p:nvPicPr>
          <p:cNvPr id="7" name="Picture 6" descr="A group of people sitting in a room&#10;&#10;Description automatically generated">
            <a:extLst>
              <a:ext uri="{FF2B5EF4-FFF2-40B4-BE49-F238E27FC236}">
                <a16:creationId xmlns:a16="http://schemas.microsoft.com/office/drawing/2014/main" id="{853F9D9C-5F78-4D37-87CC-2F57D7E697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32" r="25186" b="-2"/>
          <a:stretch/>
        </p:blipFill>
        <p:spPr>
          <a:xfrm>
            <a:off x="6090613" y="640082"/>
            <a:ext cx="5461724" cy="5577837"/>
          </a:xfrm>
          <a:prstGeom prst="rect">
            <a:avLst/>
          </a:prstGeom>
          <a:ln w="79375">
            <a:solidFill>
              <a:schemeClr val="accent1"/>
            </a:solidFill>
          </a:ln>
          <a:effectLst/>
        </p:spPr>
      </p:pic>
    </p:spTree>
    <p:extLst>
      <p:ext uri="{BB962C8B-B14F-4D97-AF65-F5344CB8AC3E}">
        <p14:creationId xmlns:p14="http://schemas.microsoft.com/office/powerpoint/2010/main" val="173786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US" sz="4000" b="1"/>
              <a:t>Genni Sasnett</a:t>
            </a:r>
          </a:p>
        </p:txBody>
      </p:sp>
      <p:grpSp>
        <p:nvGrpSpPr>
          <p:cNvPr id="41" name="Group 4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2" name="Rectangle 4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9"/>
          <p:cNvSpPr>
            <a:spLocks noGrp="1"/>
          </p:cNvSpPr>
          <p:nvPr>
            <p:ph idx="1"/>
          </p:nvPr>
        </p:nvSpPr>
        <p:spPr>
          <a:xfrm>
            <a:off x="590719" y="2330505"/>
            <a:ext cx="4559425" cy="3979585"/>
          </a:xfrm>
        </p:spPr>
        <p:txBody>
          <a:bodyPr anchor="ctr">
            <a:normAutofit/>
          </a:bodyPr>
          <a:lstStyle/>
          <a:p>
            <a:pPr marL="0" indent="0">
              <a:buNone/>
            </a:pPr>
            <a:endParaRPr lang="en-US" sz="1600"/>
          </a:p>
          <a:p>
            <a:r>
              <a:rPr lang="en-US" sz="1600" b="1"/>
              <a:t>COO of SJCS, headquartered in Washington, DC</a:t>
            </a:r>
          </a:p>
          <a:p>
            <a:r>
              <a:rPr lang="en-US" sz="1600" b="1"/>
              <a:t>Started work in SE in 1987</a:t>
            </a:r>
          </a:p>
          <a:p>
            <a:r>
              <a:rPr lang="en-US" sz="1600" b="1"/>
              <a:t>Collaborated with team to conceptualize, plan and implement transformation</a:t>
            </a:r>
          </a:p>
          <a:p>
            <a:r>
              <a:rPr lang="en-US" sz="1600" b="1"/>
              <a:t>Agency become 100% community based across multiple states and in different environments – urban, suburban and rural </a:t>
            </a:r>
          </a:p>
          <a:p>
            <a:r>
              <a:rPr lang="en-US" sz="1600" b="1"/>
              <a:t>More than one transformation experience at SJCS</a:t>
            </a:r>
          </a:p>
          <a:p>
            <a:r>
              <a:rPr lang="en-US" sz="1600" b="1"/>
              <a:t>SME for Office of Disability Employment Policy, The Institute for Community Inclusion,     University of Boston (ICI), &amp; numerous states</a:t>
            </a:r>
          </a:p>
          <a:p>
            <a:pPr marL="342900" lvl="1" indent="0">
              <a:buNone/>
            </a:pPr>
            <a:endParaRPr lang="en-US" sz="1600"/>
          </a:p>
          <a:p>
            <a:pPr lvl="1"/>
            <a:endParaRPr lang="en-US" sz="1600"/>
          </a:p>
        </p:txBody>
      </p:sp>
      <p:sp>
        <p:nvSpPr>
          <p:cNvPr id="47" name="Rectangle 4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Content Placeholder 4"/>
          <p:cNvPicPr>
            <a:picLocks noChangeAspect="1"/>
          </p:cNvPicPr>
          <p:nvPr/>
        </p:nvPicPr>
        <p:blipFill rotWithShape="1">
          <a:blip r:embed="rId2"/>
          <a:srcRect t="100" b="34225"/>
          <a:stretch/>
        </p:blipFill>
        <p:spPr>
          <a:xfrm>
            <a:off x="5977788" y="799352"/>
            <a:ext cx="5425410" cy="5259296"/>
          </a:xfrm>
          <a:prstGeom prst="rect">
            <a:avLst/>
          </a:prstGeom>
        </p:spPr>
      </p:pic>
    </p:spTree>
    <p:extLst>
      <p:ext uri="{BB962C8B-B14F-4D97-AF65-F5344CB8AC3E}">
        <p14:creationId xmlns:p14="http://schemas.microsoft.com/office/powerpoint/2010/main" val="3272003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1688-EA8C-499F-BE62-665B7F9399C0}"/>
              </a:ext>
            </a:extLst>
          </p:cNvPr>
          <p:cNvSpPr>
            <a:spLocks noGrp="1"/>
          </p:cNvSpPr>
          <p:nvPr>
            <p:ph type="title"/>
          </p:nvPr>
        </p:nvSpPr>
        <p:spPr>
          <a:xfrm>
            <a:off x="648929" y="629266"/>
            <a:ext cx="5127031" cy="1676603"/>
          </a:xfrm>
        </p:spPr>
        <p:txBody>
          <a:bodyPr>
            <a:normAutofit/>
          </a:bodyPr>
          <a:lstStyle/>
          <a:p>
            <a:r>
              <a:rPr lang="en-US" b="1" dirty="0"/>
              <a:t>Employment Specifically Cited</a:t>
            </a:r>
          </a:p>
        </p:txBody>
      </p:sp>
      <p:sp>
        <p:nvSpPr>
          <p:cNvPr id="3" name="Content Placeholder 2">
            <a:extLst>
              <a:ext uri="{FF2B5EF4-FFF2-40B4-BE49-F238E27FC236}">
                <a16:creationId xmlns:a16="http://schemas.microsoft.com/office/drawing/2014/main" id="{C8072DC0-2714-4C04-B91F-A88B3727ABCD}"/>
              </a:ext>
            </a:extLst>
          </p:cNvPr>
          <p:cNvSpPr>
            <a:spLocks noGrp="1"/>
          </p:cNvSpPr>
          <p:nvPr>
            <p:ph idx="1"/>
          </p:nvPr>
        </p:nvSpPr>
        <p:spPr>
          <a:xfrm>
            <a:off x="648930" y="2438400"/>
            <a:ext cx="5127029" cy="3785419"/>
          </a:xfrm>
        </p:spPr>
        <p:txBody>
          <a:bodyPr>
            <a:normAutofit/>
          </a:bodyPr>
          <a:lstStyle/>
          <a:p>
            <a:pPr marL="0" indent="0">
              <a:buNone/>
            </a:pPr>
            <a:r>
              <a:rPr lang="en-US" b="1" dirty="0"/>
              <a:t>The act barred race, religious, national origin and gender discrimination by </a:t>
            </a:r>
            <a:r>
              <a:rPr lang="en-US" b="1" i="1" dirty="0"/>
              <a:t>employers</a:t>
            </a:r>
            <a:r>
              <a:rPr lang="en-US" b="1" dirty="0"/>
              <a:t> and labor unions, and created an </a:t>
            </a:r>
            <a:r>
              <a:rPr lang="en-US" b="1" dirty="0">
                <a:hlinkClick r:id="rId2"/>
              </a:rPr>
              <a:t>Equal Employment Opportunity Commission</a:t>
            </a:r>
            <a:r>
              <a:rPr lang="en-US" b="1" dirty="0"/>
              <a:t> with the power to file lawsuits on behalf of aggrieved workers.</a:t>
            </a:r>
          </a:p>
        </p:txBody>
      </p:sp>
      <p:pic>
        <p:nvPicPr>
          <p:cNvPr id="5" name="Picture 4" descr="A picture containing indoor, person, man, wall&#10;&#10;Description automatically generated">
            <a:extLst>
              <a:ext uri="{FF2B5EF4-FFF2-40B4-BE49-F238E27FC236}">
                <a16:creationId xmlns:a16="http://schemas.microsoft.com/office/drawing/2014/main" id="{647C024D-A570-4489-A0F0-2FEECBFF020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444" r="17196" b="1"/>
          <a:stretch/>
        </p:blipFill>
        <p:spPr>
          <a:xfrm>
            <a:off x="6090613" y="640082"/>
            <a:ext cx="5461724" cy="5577837"/>
          </a:xfrm>
          <a:prstGeom prst="rect">
            <a:avLst/>
          </a:prstGeom>
          <a:ln w="57150">
            <a:solidFill>
              <a:schemeClr val="accent1"/>
            </a:solidFill>
          </a:ln>
          <a:effectLst/>
        </p:spPr>
      </p:pic>
      <p:sp>
        <p:nvSpPr>
          <p:cNvPr id="6" name="TextBox 5">
            <a:extLst>
              <a:ext uri="{FF2B5EF4-FFF2-40B4-BE49-F238E27FC236}">
                <a16:creationId xmlns:a16="http://schemas.microsoft.com/office/drawing/2014/main" id="{F02F2FDA-D1E1-413A-BB6D-363381E6D8C1}"/>
              </a:ext>
            </a:extLst>
          </p:cNvPr>
          <p:cNvSpPr txBox="1"/>
          <p:nvPr/>
        </p:nvSpPr>
        <p:spPr>
          <a:xfrm>
            <a:off x="9093009" y="6017864"/>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gaukartifact.com/2013/04/15/african-americans-in-educat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23808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8E1D8A-E53D-434F-B2E2-3AF90B90355B}"/>
              </a:ext>
            </a:extLst>
          </p:cNvPr>
          <p:cNvSpPr>
            <a:spLocks noGrp="1"/>
          </p:cNvSpPr>
          <p:nvPr>
            <p:ph type="title"/>
          </p:nvPr>
        </p:nvSpPr>
        <p:spPr>
          <a:xfrm>
            <a:off x="640079" y="2053641"/>
            <a:ext cx="3669161" cy="2760098"/>
          </a:xfrm>
        </p:spPr>
        <p:txBody>
          <a:bodyPr>
            <a:normAutofit/>
          </a:bodyPr>
          <a:lstStyle/>
          <a:p>
            <a:r>
              <a:rPr lang="en-US" sz="3200" b="1" dirty="0">
                <a:solidFill>
                  <a:srgbClr val="FFFFFF"/>
                </a:solidFill>
              </a:rPr>
              <a:t>Today, May 13, 2019</a:t>
            </a:r>
          </a:p>
        </p:txBody>
      </p:sp>
      <p:sp>
        <p:nvSpPr>
          <p:cNvPr id="3" name="Content Placeholder 2">
            <a:extLst>
              <a:ext uri="{FF2B5EF4-FFF2-40B4-BE49-F238E27FC236}">
                <a16:creationId xmlns:a16="http://schemas.microsoft.com/office/drawing/2014/main" id="{4D562B38-33E1-4C8D-8760-0B7F484A82F5}"/>
              </a:ext>
            </a:extLst>
          </p:cNvPr>
          <p:cNvSpPr>
            <a:spLocks noGrp="1"/>
          </p:cNvSpPr>
          <p:nvPr>
            <p:ph idx="1"/>
          </p:nvPr>
        </p:nvSpPr>
        <p:spPr>
          <a:xfrm>
            <a:off x="5711483" y="801866"/>
            <a:ext cx="5957668" cy="5230634"/>
          </a:xfrm>
        </p:spPr>
        <p:txBody>
          <a:bodyPr anchor="ctr">
            <a:normAutofit/>
          </a:bodyPr>
          <a:lstStyle/>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r>
              <a:rPr lang="en-US" sz="3200" b="1" dirty="0">
                <a:solidFill>
                  <a:srgbClr val="000000"/>
                </a:solidFill>
              </a:rPr>
              <a:t>Promise kept or more work to do?</a:t>
            </a:r>
          </a:p>
          <a:p>
            <a:pPr marL="0" indent="0">
              <a:buNone/>
            </a:pPr>
            <a:endParaRPr lang="en-US" sz="2400" dirty="0">
              <a:solidFill>
                <a:srgbClr val="000000"/>
              </a:solidFill>
            </a:endParaRPr>
          </a:p>
        </p:txBody>
      </p:sp>
    </p:spTree>
    <p:extLst>
      <p:ext uri="{BB962C8B-B14F-4D97-AF65-F5344CB8AC3E}">
        <p14:creationId xmlns:p14="http://schemas.microsoft.com/office/powerpoint/2010/main" val="15350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7450-8C6F-4721-85B0-5DBF1837BD53}"/>
              </a:ext>
            </a:extLst>
          </p:cNvPr>
          <p:cNvSpPr>
            <a:spLocks noGrp="1"/>
          </p:cNvSpPr>
          <p:nvPr>
            <p:ph type="title"/>
          </p:nvPr>
        </p:nvSpPr>
        <p:spPr>
          <a:xfrm>
            <a:off x="655320" y="365125"/>
            <a:ext cx="5120114" cy="1692794"/>
          </a:xfrm>
        </p:spPr>
        <p:txBody>
          <a:bodyPr>
            <a:noAutofit/>
          </a:bodyPr>
          <a:lstStyle/>
          <a:p>
            <a:r>
              <a:rPr lang="en-US" sz="3600" b="1" dirty="0">
                <a:latin typeface="+mn-lt"/>
              </a:rPr>
              <a:t>1920 19</a:t>
            </a:r>
            <a:r>
              <a:rPr lang="en-US" sz="3600" b="1" baseline="30000" dirty="0">
                <a:latin typeface="+mn-lt"/>
              </a:rPr>
              <a:t>th</a:t>
            </a:r>
            <a:r>
              <a:rPr lang="en-US" sz="3600" b="1" dirty="0">
                <a:latin typeface="+mn-lt"/>
              </a:rPr>
              <a:t> Constitutional Amendment </a:t>
            </a:r>
            <a:br>
              <a:rPr lang="en-US" sz="3600" b="1" dirty="0">
                <a:latin typeface="+mn-lt"/>
              </a:rPr>
            </a:br>
            <a:r>
              <a:rPr lang="en-US" sz="3600" b="1" dirty="0">
                <a:latin typeface="+mn-lt"/>
              </a:rPr>
              <a:t>A Woman's Right to Vote </a:t>
            </a:r>
            <a:br>
              <a:rPr lang="en-US" sz="3600" b="1" dirty="0">
                <a:latin typeface="+mn-lt"/>
              </a:rPr>
            </a:br>
            <a:r>
              <a:rPr lang="en-US" sz="3600" b="1" dirty="0">
                <a:latin typeface="+mn-lt"/>
              </a:rPr>
              <a:t>(100 years ago)</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414F34-7DB8-480D-BDDE-38BDEC66AA79}"/>
              </a:ext>
            </a:extLst>
          </p:cNvPr>
          <p:cNvSpPr>
            <a:spLocks noGrp="1"/>
          </p:cNvSpPr>
          <p:nvPr>
            <p:ph idx="1"/>
          </p:nvPr>
        </p:nvSpPr>
        <p:spPr>
          <a:xfrm>
            <a:off x="177340" y="2810406"/>
            <a:ext cx="5918660" cy="3462228"/>
          </a:xfrm>
        </p:spPr>
        <p:txBody>
          <a:bodyPr>
            <a:normAutofit fontScale="77500" lnSpcReduction="20000"/>
          </a:bodyPr>
          <a:lstStyle/>
          <a:p>
            <a:pPr marL="0" indent="0">
              <a:buNone/>
            </a:pPr>
            <a:endParaRPr lang="en-US" sz="1800" dirty="0"/>
          </a:p>
          <a:p>
            <a:pPr marL="0" indent="0">
              <a:buNone/>
            </a:pPr>
            <a:r>
              <a:rPr lang="en-US" sz="1800" dirty="0"/>
              <a:t>	</a:t>
            </a:r>
          </a:p>
          <a:p>
            <a:pPr marL="0" indent="0">
              <a:buNone/>
            </a:pPr>
            <a:endParaRPr lang="en-US" sz="1800" dirty="0"/>
          </a:p>
          <a:p>
            <a:pPr marL="0" indent="0" algn="ctr">
              <a:buNone/>
            </a:pPr>
            <a:endParaRPr lang="en-US" sz="3600" b="1" dirty="0"/>
          </a:p>
          <a:p>
            <a:pPr marL="0" indent="0" algn="ctr">
              <a:buNone/>
            </a:pPr>
            <a:r>
              <a:rPr lang="en-US" sz="3600" b="1" dirty="0"/>
              <a:t>Women get the right to vote for the first time</a:t>
            </a:r>
          </a:p>
          <a:p>
            <a:pPr marL="0" indent="0">
              <a:buNone/>
            </a:pPr>
            <a:endParaRPr lang="en-US" sz="3600" b="1" dirty="0"/>
          </a:p>
          <a:p>
            <a:pPr marL="0" indent="0">
              <a:buNone/>
            </a:pPr>
            <a:endParaRPr lang="en-US" sz="3600" dirty="0"/>
          </a:p>
          <a:p>
            <a:pPr marL="0" indent="0">
              <a:buNone/>
            </a:pPr>
            <a:endParaRPr lang="en-US" sz="1800" dirty="0"/>
          </a:p>
          <a:p>
            <a:pPr marL="0" indent="0">
              <a:buNone/>
            </a:pPr>
            <a:r>
              <a:rPr lang="en-US" sz="1800" dirty="0"/>
              <a:t>	</a:t>
            </a:r>
          </a:p>
        </p:txBody>
      </p:sp>
      <p:pic>
        <p:nvPicPr>
          <p:cNvPr id="5" name="Picture 4" descr="A sign on a pole&#10;&#10;Description automatically generated">
            <a:extLst>
              <a:ext uri="{FF2B5EF4-FFF2-40B4-BE49-F238E27FC236}">
                <a16:creationId xmlns:a16="http://schemas.microsoft.com/office/drawing/2014/main" id="{4AE00A5E-91E3-435D-A173-B14CC6E6254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664" b="946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9756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3E207B-61F7-4CCF-8FEB-D7E6D5CC2702}"/>
              </a:ext>
            </a:extLst>
          </p:cNvPr>
          <p:cNvSpPr>
            <a:spLocks noGrp="1"/>
          </p:cNvSpPr>
          <p:nvPr>
            <p:ph type="title"/>
          </p:nvPr>
        </p:nvSpPr>
        <p:spPr>
          <a:xfrm>
            <a:off x="640079" y="2053641"/>
            <a:ext cx="3669161" cy="2760098"/>
          </a:xfrm>
        </p:spPr>
        <p:txBody>
          <a:bodyPr>
            <a:normAutofit/>
          </a:bodyPr>
          <a:lstStyle/>
          <a:p>
            <a:r>
              <a:rPr lang="en-US" sz="3200" b="1" dirty="0">
                <a:solidFill>
                  <a:srgbClr val="FFFFFF"/>
                </a:solidFill>
              </a:rPr>
              <a:t>Today, May 14, 2019</a:t>
            </a:r>
          </a:p>
        </p:txBody>
      </p:sp>
      <p:sp>
        <p:nvSpPr>
          <p:cNvPr id="3" name="Content Placeholder 2">
            <a:extLst>
              <a:ext uri="{FF2B5EF4-FFF2-40B4-BE49-F238E27FC236}">
                <a16:creationId xmlns:a16="http://schemas.microsoft.com/office/drawing/2014/main" id="{DAFFA31D-41C7-4769-BC7C-5E9CEF0E2F20}"/>
              </a:ext>
            </a:extLst>
          </p:cNvPr>
          <p:cNvSpPr>
            <a:spLocks noGrp="1"/>
          </p:cNvSpPr>
          <p:nvPr>
            <p:ph idx="1"/>
          </p:nvPr>
        </p:nvSpPr>
        <p:spPr>
          <a:xfrm>
            <a:off x="5745914" y="813683"/>
            <a:ext cx="6014675" cy="5230634"/>
          </a:xfrm>
        </p:spPr>
        <p:txBody>
          <a:bodyPr anchor="ctr">
            <a:normAutofit/>
          </a:bodyPr>
          <a:lstStyle/>
          <a:p>
            <a:pPr marL="0" indent="0">
              <a:buNone/>
            </a:pPr>
            <a:endParaRPr lang="en-US" sz="2400" dirty="0">
              <a:solidFill>
                <a:srgbClr val="000000"/>
              </a:solidFill>
            </a:endParaRPr>
          </a:p>
          <a:p>
            <a:pPr marL="0" indent="0">
              <a:buNone/>
            </a:pPr>
            <a:r>
              <a:rPr lang="en-US" sz="3200" b="1" dirty="0">
                <a:solidFill>
                  <a:srgbClr val="000000"/>
                </a:solidFill>
              </a:rPr>
              <a:t>Promise kept or more work to do?</a:t>
            </a:r>
          </a:p>
        </p:txBody>
      </p:sp>
    </p:spTree>
    <p:extLst>
      <p:ext uri="{BB962C8B-B14F-4D97-AF65-F5344CB8AC3E}">
        <p14:creationId xmlns:p14="http://schemas.microsoft.com/office/powerpoint/2010/main" val="3383430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C5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A89B59-00D6-4821-A31A-4F00FC5414AE}"/>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rPr>
              <a:t>ADA</a:t>
            </a:r>
          </a:p>
        </p:txBody>
      </p:sp>
      <p:pic>
        <p:nvPicPr>
          <p:cNvPr id="8" name="Picture 7">
            <a:extLst>
              <a:ext uri="{FF2B5EF4-FFF2-40B4-BE49-F238E27FC236}">
                <a16:creationId xmlns:a16="http://schemas.microsoft.com/office/drawing/2014/main" id="{B8817FE4-9074-48FF-8148-5EB2DE375AA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54" r="10424"/>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9798004-DE8B-4144-AA2A-322B6A9EFBB9}"/>
              </a:ext>
            </a:extLst>
          </p:cNvPr>
          <p:cNvSpPr>
            <a:spLocks noGrp="1"/>
          </p:cNvSpPr>
          <p:nvPr>
            <p:ph idx="1"/>
          </p:nvPr>
        </p:nvSpPr>
        <p:spPr>
          <a:xfrm>
            <a:off x="8029319" y="917725"/>
            <a:ext cx="3424739" cy="4852362"/>
          </a:xfrm>
        </p:spPr>
        <p:txBody>
          <a:bodyPr anchor="ctr">
            <a:normAutofit fontScale="92500" lnSpcReduction="20000"/>
          </a:bodyPr>
          <a:lstStyle/>
          <a:p>
            <a:pPr marL="0" indent="0">
              <a:buNone/>
            </a:pPr>
            <a:endParaRPr lang="en-US" sz="2000" dirty="0">
              <a:solidFill>
                <a:srgbClr val="FFFFFF"/>
              </a:solidFill>
            </a:endParaRPr>
          </a:p>
          <a:p>
            <a:pPr marL="0" indent="0">
              <a:buNone/>
            </a:pPr>
            <a:r>
              <a:rPr lang="en-US" sz="2600" b="1" dirty="0">
                <a:solidFill>
                  <a:srgbClr val="FFFFFF"/>
                </a:solidFill>
              </a:rPr>
              <a:t>Made it a violation of federal law to discriminate against people with disabilities, just as civil rights laws protect people against discrimination on the basis of race, gender, national origin, and religion.  Four titles: Employment, </a:t>
            </a:r>
            <a:r>
              <a:rPr lang="en-US" sz="2600" b="1" dirty="0">
                <a:solidFill>
                  <a:schemeClr val="bg1"/>
                </a:solidFill>
              </a:rPr>
              <a:t>State and Local Government, </a:t>
            </a:r>
            <a:r>
              <a:rPr lang="en-US" sz="2600" b="1" dirty="0">
                <a:solidFill>
                  <a:srgbClr val="FFFFFF"/>
                </a:solidFill>
              </a:rPr>
              <a:t>Public Accommodations,</a:t>
            </a:r>
            <a:r>
              <a:rPr lang="en-US" sz="2600" b="1" dirty="0"/>
              <a:t> </a:t>
            </a:r>
            <a:r>
              <a:rPr lang="en-US" sz="2600" b="1" dirty="0">
                <a:solidFill>
                  <a:schemeClr val="bg1"/>
                </a:solidFill>
              </a:rPr>
              <a:t>Telecommunications, Miscellaneous Provisions</a:t>
            </a:r>
          </a:p>
          <a:p>
            <a:pPr marL="0" indent="0">
              <a:buNone/>
            </a:pPr>
            <a:r>
              <a:rPr lang="en-US" sz="2400" b="1" dirty="0">
                <a:solidFill>
                  <a:schemeClr val="bg1"/>
                </a:solidFill>
              </a:rPr>
              <a:t> </a:t>
            </a:r>
          </a:p>
          <a:p>
            <a:pPr marL="0" indent="0">
              <a:buNone/>
            </a:pPr>
            <a:endParaRPr lang="en-US" sz="2400" b="1" dirty="0">
              <a:solidFill>
                <a:srgbClr val="FFFFFF"/>
              </a:solidFill>
            </a:endParaRPr>
          </a:p>
        </p:txBody>
      </p:sp>
    </p:spTree>
    <p:extLst>
      <p:ext uri="{BB962C8B-B14F-4D97-AF65-F5344CB8AC3E}">
        <p14:creationId xmlns:p14="http://schemas.microsoft.com/office/powerpoint/2010/main" val="1911489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24709-4FD4-4916-BEC1-4B784DBE3D6B}"/>
              </a:ext>
            </a:extLst>
          </p:cNvPr>
          <p:cNvSpPr>
            <a:spLocks noGrp="1"/>
          </p:cNvSpPr>
          <p:nvPr>
            <p:ph type="title"/>
          </p:nvPr>
        </p:nvSpPr>
        <p:spPr>
          <a:xfrm>
            <a:off x="863029" y="1012004"/>
            <a:ext cx="3416158" cy="4795408"/>
          </a:xfrm>
        </p:spPr>
        <p:txBody>
          <a:bodyPr>
            <a:normAutofit/>
          </a:bodyPr>
          <a:lstStyle/>
          <a:p>
            <a:pPr algn="ctr"/>
            <a:r>
              <a:rPr lang="en-US" b="1" dirty="0">
                <a:solidFill>
                  <a:srgbClr val="FFFFFF"/>
                </a:solidFill>
              </a:rPr>
              <a:t>Title I </a:t>
            </a:r>
            <a:br>
              <a:rPr lang="en-US" b="1" dirty="0">
                <a:solidFill>
                  <a:srgbClr val="FFFFFF"/>
                </a:solidFill>
              </a:rPr>
            </a:br>
            <a:br>
              <a:rPr lang="en-US" b="1" dirty="0">
                <a:solidFill>
                  <a:srgbClr val="FFFFFF"/>
                </a:solidFill>
              </a:rPr>
            </a:br>
            <a:r>
              <a:rPr lang="en-US" b="1" dirty="0">
                <a:solidFill>
                  <a:srgbClr val="FFFFFF"/>
                </a:solidFill>
              </a:rPr>
              <a:t> Employment</a:t>
            </a:r>
            <a:br>
              <a:rPr lang="en-US" b="1" dirty="0">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5F962593-79FC-42BF-8400-76DB3DFBB100}"/>
              </a:ext>
            </a:extLst>
          </p:cNvPr>
          <p:cNvGraphicFramePr>
            <a:graphicFrameLocks noGrp="1"/>
          </p:cNvGraphicFramePr>
          <p:nvPr>
            <p:ph idx="1"/>
            <p:extLst>
              <p:ext uri="{D42A27DB-BD31-4B8C-83A1-F6EECF244321}">
                <p14:modId xmlns:p14="http://schemas.microsoft.com/office/powerpoint/2010/main" val="288326721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960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20EF70-7D7F-46E6-B86A-F968C100511C}"/>
              </a:ext>
            </a:extLst>
          </p:cNvPr>
          <p:cNvSpPr>
            <a:spLocks noGrp="1"/>
          </p:cNvSpPr>
          <p:nvPr>
            <p:ph type="title"/>
          </p:nvPr>
        </p:nvSpPr>
        <p:spPr>
          <a:xfrm>
            <a:off x="863029" y="1012004"/>
            <a:ext cx="3416158" cy="4795408"/>
          </a:xfrm>
        </p:spPr>
        <p:txBody>
          <a:bodyPr>
            <a:normAutofit/>
          </a:bodyPr>
          <a:lstStyle/>
          <a:p>
            <a:pPr algn="ctr"/>
            <a:br>
              <a:rPr lang="en-US" sz="3700" b="1" dirty="0">
                <a:solidFill>
                  <a:srgbClr val="FFFFFF"/>
                </a:solidFill>
              </a:rPr>
            </a:br>
            <a:r>
              <a:rPr lang="en-US" sz="3700" b="1" dirty="0">
                <a:solidFill>
                  <a:srgbClr val="FFFFFF"/>
                </a:solidFill>
              </a:rPr>
              <a:t>Title III</a:t>
            </a:r>
            <a:br>
              <a:rPr lang="en-US" sz="3700" b="1" dirty="0">
                <a:solidFill>
                  <a:srgbClr val="FFFFFF"/>
                </a:solidFill>
              </a:rPr>
            </a:br>
            <a:r>
              <a:rPr lang="en-US" sz="3700" b="1" dirty="0">
                <a:solidFill>
                  <a:srgbClr val="FFFFFF"/>
                </a:solidFill>
              </a:rPr>
              <a:t> </a:t>
            </a:r>
            <a:br>
              <a:rPr lang="en-US" sz="3700" b="1" dirty="0">
                <a:solidFill>
                  <a:srgbClr val="FFFFFF"/>
                </a:solidFill>
              </a:rPr>
            </a:br>
            <a:r>
              <a:rPr lang="en-US" sz="3700" b="1" dirty="0">
                <a:solidFill>
                  <a:srgbClr val="FFFFFF"/>
                </a:solidFill>
              </a:rPr>
              <a:t>Public Accommodations and Services Operated by Private Entities</a:t>
            </a:r>
            <a:br>
              <a:rPr lang="en-US" sz="3700" b="1" dirty="0">
                <a:solidFill>
                  <a:srgbClr val="FFFFFF"/>
                </a:solidFill>
              </a:rPr>
            </a:br>
            <a:endParaRPr lang="en-US" sz="3700" dirty="0">
              <a:solidFill>
                <a:srgbClr val="FFFFFF"/>
              </a:solidFill>
            </a:endParaRPr>
          </a:p>
        </p:txBody>
      </p:sp>
      <p:graphicFrame>
        <p:nvGraphicFramePr>
          <p:cNvPr id="5" name="Content Placeholder 2">
            <a:extLst>
              <a:ext uri="{FF2B5EF4-FFF2-40B4-BE49-F238E27FC236}">
                <a16:creationId xmlns:a16="http://schemas.microsoft.com/office/drawing/2014/main" id="{2F4D3759-49C0-417D-9A8B-FD74C5A40851}"/>
              </a:ext>
            </a:extLst>
          </p:cNvPr>
          <p:cNvGraphicFramePr>
            <a:graphicFrameLocks noGrp="1"/>
          </p:cNvGraphicFramePr>
          <p:nvPr>
            <p:ph idx="1"/>
            <p:extLst>
              <p:ext uri="{D42A27DB-BD31-4B8C-83A1-F6EECF244321}">
                <p14:modId xmlns:p14="http://schemas.microsoft.com/office/powerpoint/2010/main" val="2445231702"/>
              </p:ext>
            </p:extLst>
          </p:nvPr>
        </p:nvGraphicFramePr>
        <p:xfrm>
          <a:off x="5194300" y="260465"/>
          <a:ext cx="6513604" cy="6095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05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5804C0-8B52-4FA4-BF6E-6E3D34F0F6A4}"/>
              </a:ext>
            </a:extLst>
          </p:cNvPr>
          <p:cNvSpPr>
            <a:spLocks noGrp="1"/>
          </p:cNvSpPr>
          <p:nvPr>
            <p:ph type="title"/>
          </p:nvPr>
        </p:nvSpPr>
        <p:spPr>
          <a:xfrm>
            <a:off x="640079" y="2053641"/>
            <a:ext cx="3669161" cy="2760098"/>
          </a:xfrm>
        </p:spPr>
        <p:txBody>
          <a:bodyPr>
            <a:normAutofit/>
          </a:bodyPr>
          <a:lstStyle/>
          <a:p>
            <a:br>
              <a:rPr lang="en-US" sz="2400" dirty="0">
                <a:solidFill>
                  <a:srgbClr val="FFFFFF"/>
                </a:solidFill>
              </a:rPr>
            </a:br>
            <a:br>
              <a:rPr lang="en-US" sz="2400" dirty="0">
                <a:solidFill>
                  <a:srgbClr val="FFFFFF"/>
                </a:solidFill>
              </a:rPr>
            </a:br>
            <a:br>
              <a:rPr lang="en-US" sz="2400" dirty="0">
                <a:solidFill>
                  <a:srgbClr val="FFFFFF"/>
                </a:solidFill>
              </a:rPr>
            </a:br>
            <a:r>
              <a:rPr lang="en-US" sz="3200" b="1" dirty="0">
                <a:solidFill>
                  <a:srgbClr val="FFFFFF"/>
                </a:solidFill>
              </a:rPr>
              <a:t>Today, May 14, 2019</a:t>
            </a:r>
            <a:br>
              <a:rPr lang="en-US" sz="3200" dirty="0">
                <a:solidFill>
                  <a:srgbClr val="FFFFFF"/>
                </a:solidFill>
              </a:rPr>
            </a:br>
            <a:br>
              <a:rPr lang="en-US" sz="3200" dirty="0">
                <a:solidFill>
                  <a:srgbClr val="FFFFFF"/>
                </a:solidFill>
              </a:rPr>
            </a:br>
            <a:br>
              <a:rPr lang="en-US" sz="2400" dirty="0">
                <a:solidFill>
                  <a:srgbClr val="FFFFFF"/>
                </a:solidFill>
              </a:rPr>
            </a:br>
            <a:endParaRPr lang="en-US" sz="2400" dirty="0">
              <a:solidFill>
                <a:srgbClr val="FFFFFF"/>
              </a:solidFill>
            </a:endParaRPr>
          </a:p>
        </p:txBody>
      </p:sp>
      <p:sp>
        <p:nvSpPr>
          <p:cNvPr id="3" name="Content Placeholder 2">
            <a:extLst>
              <a:ext uri="{FF2B5EF4-FFF2-40B4-BE49-F238E27FC236}">
                <a16:creationId xmlns:a16="http://schemas.microsoft.com/office/drawing/2014/main" id="{0ACEE0B2-0932-4621-B8CD-4EA01785C4F2}"/>
              </a:ext>
            </a:extLst>
          </p:cNvPr>
          <p:cNvSpPr>
            <a:spLocks noGrp="1"/>
          </p:cNvSpPr>
          <p:nvPr>
            <p:ph idx="1"/>
          </p:nvPr>
        </p:nvSpPr>
        <p:spPr>
          <a:xfrm>
            <a:off x="5549705" y="801866"/>
            <a:ext cx="6457069" cy="5230634"/>
          </a:xfrm>
        </p:spPr>
        <p:txBody>
          <a:bodyPr anchor="ctr">
            <a:normAutofit/>
          </a:bodyPr>
          <a:lstStyle/>
          <a:p>
            <a:pPr marL="0" indent="0">
              <a:buNone/>
            </a:pPr>
            <a:endParaRPr lang="en-US" sz="2400" dirty="0">
              <a:solidFill>
                <a:srgbClr val="000000"/>
              </a:solidFill>
            </a:endParaRPr>
          </a:p>
          <a:p>
            <a:pPr marL="0" indent="0">
              <a:buNone/>
            </a:pPr>
            <a:r>
              <a:rPr lang="en-US" sz="3200" b="1" dirty="0">
                <a:solidFill>
                  <a:srgbClr val="000000"/>
                </a:solidFill>
              </a:rPr>
              <a:t>Promise kept or more work to do?</a:t>
            </a:r>
          </a:p>
          <a:p>
            <a:pPr marL="0" indent="0">
              <a:buNone/>
            </a:pPr>
            <a:endParaRPr lang="en-US" sz="2400" dirty="0">
              <a:solidFill>
                <a:srgbClr val="000000"/>
              </a:solidFill>
            </a:endParaRPr>
          </a:p>
          <a:p>
            <a:pPr marL="0" indent="0">
              <a:buNone/>
            </a:pPr>
            <a:endParaRPr lang="en-US" sz="2400" dirty="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33166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generated with high confidence">
            <a:extLst>
              <a:ext uri="{FF2B5EF4-FFF2-40B4-BE49-F238E27FC236}">
                <a16:creationId xmlns:a16="http://schemas.microsoft.com/office/drawing/2014/main" id="{3C65762E-7998-435C-B42D-8AB1DBAEAA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137" r="26123" b="-1"/>
          <a:stretch/>
        </p:blipFill>
        <p:spPr>
          <a:xfrm>
            <a:off x="7407262" y="13"/>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74A1E18F-B4BA-47C6-97BA-56290AA5F5FA}"/>
              </a:ext>
            </a:extLst>
          </p:cNvPr>
          <p:cNvSpPr>
            <a:spLocks noGrp="1"/>
          </p:cNvSpPr>
          <p:nvPr>
            <p:ph type="title"/>
          </p:nvPr>
        </p:nvSpPr>
        <p:spPr>
          <a:xfrm>
            <a:off x="2015491" y="365125"/>
            <a:ext cx="3840085" cy="1692794"/>
          </a:xfrm>
        </p:spPr>
        <p:txBody>
          <a:bodyPr>
            <a:normAutofit/>
          </a:bodyPr>
          <a:lstStyle/>
          <a:p>
            <a:r>
              <a:rPr lang="en-US" b="1" dirty="0"/>
              <a:t> </a:t>
            </a:r>
            <a:br>
              <a:rPr lang="en-US" b="1" dirty="0"/>
            </a:br>
            <a:endParaRPr lang="en-US" dirty="0"/>
          </a:p>
        </p:txBody>
      </p:sp>
      <p:sp>
        <p:nvSpPr>
          <p:cNvPr id="3" name="Content Placeholder 2">
            <a:extLst>
              <a:ext uri="{FF2B5EF4-FFF2-40B4-BE49-F238E27FC236}">
                <a16:creationId xmlns:a16="http://schemas.microsoft.com/office/drawing/2014/main" id="{CF37DF9F-1796-4EE8-B47D-4E04A1EC36D5}"/>
              </a:ext>
            </a:extLst>
          </p:cNvPr>
          <p:cNvSpPr>
            <a:spLocks noGrp="1"/>
          </p:cNvSpPr>
          <p:nvPr>
            <p:ph idx="1"/>
          </p:nvPr>
        </p:nvSpPr>
        <p:spPr>
          <a:xfrm>
            <a:off x="803564" y="1504692"/>
            <a:ext cx="6281048" cy="4737081"/>
          </a:xfrm>
        </p:spPr>
        <p:txBody>
          <a:bodyPr>
            <a:normAutofit lnSpcReduction="10000"/>
          </a:bodyPr>
          <a:lstStyle/>
          <a:p>
            <a:pPr marL="0" indent="0">
              <a:buNone/>
            </a:pPr>
            <a:endParaRPr lang="en-US" sz="800" dirty="0"/>
          </a:p>
          <a:p>
            <a:pPr marL="0" indent="0">
              <a:buNone/>
            </a:pPr>
            <a:endParaRPr lang="en-US" sz="800" dirty="0"/>
          </a:p>
          <a:p>
            <a:pPr marL="0" indent="0">
              <a:buNone/>
            </a:pPr>
            <a:r>
              <a:rPr lang="en-US" sz="2400" b="1" dirty="0"/>
              <a:t>Work has an equalizing effect </a:t>
            </a:r>
          </a:p>
          <a:p>
            <a:pPr marL="0" indent="0">
              <a:buNone/>
            </a:pPr>
            <a:br>
              <a:rPr lang="en-US" sz="2400" b="1" dirty="0"/>
            </a:br>
            <a:r>
              <a:rPr lang="en-US" sz="2400" b="1" dirty="0"/>
              <a:t>Familiarity breeds acceptance</a:t>
            </a:r>
          </a:p>
          <a:p>
            <a:pPr marL="0" indent="0">
              <a:buNone/>
            </a:pPr>
            <a:br>
              <a:rPr lang="en-US" sz="2400" b="1" dirty="0"/>
            </a:br>
            <a:r>
              <a:rPr lang="en-US" sz="2400" b="1" dirty="0"/>
              <a:t>Seeing productivity changes perceptions </a:t>
            </a:r>
          </a:p>
          <a:p>
            <a:pPr marL="0" indent="0">
              <a:buNone/>
            </a:pPr>
            <a:br>
              <a:rPr lang="en-US" sz="2400" b="1" dirty="0"/>
            </a:br>
            <a:r>
              <a:rPr lang="en-US" sz="2400" b="1" dirty="0"/>
              <a:t>Economic parity is empowering</a:t>
            </a:r>
          </a:p>
          <a:p>
            <a:pPr marL="0" indent="0">
              <a:buNone/>
            </a:pPr>
            <a:br>
              <a:rPr lang="en-US" sz="2400" b="1" dirty="0"/>
            </a:br>
            <a:r>
              <a:rPr lang="en-US" sz="2400" b="1" dirty="0"/>
              <a:t>Laws/rules often precede practice</a:t>
            </a:r>
          </a:p>
          <a:p>
            <a:pPr marL="0" indent="0">
              <a:buNone/>
            </a:pPr>
            <a:br>
              <a:rPr lang="en-US" sz="2400" b="1" dirty="0"/>
            </a:br>
            <a:r>
              <a:rPr lang="en-US" sz="2400" b="1" dirty="0"/>
              <a:t>Cultural change occurs over time </a:t>
            </a:r>
          </a:p>
        </p:txBody>
      </p:sp>
      <p:sp>
        <p:nvSpPr>
          <p:cNvPr id="4" name="Slide Number Placeholder 3">
            <a:extLst>
              <a:ext uri="{FF2B5EF4-FFF2-40B4-BE49-F238E27FC236}">
                <a16:creationId xmlns:a16="http://schemas.microsoft.com/office/drawing/2014/main" id="{786C59F0-C645-4F3B-A8B8-4B7276D577E5}"/>
              </a:ext>
            </a:extLst>
          </p:cNvPr>
          <p:cNvSpPr>
            <a:spLocks noGrp="1"/>
          </p:cNvSpPr>
          <p:nvPr>
            <p:ph type="sldNum" sz="quarter" idx="12"/>
          </p:nvPr>
        </p:nvSpPr>
        <p:spPr>
          <a:xfrm>
            <a:off x="6730366" y="6356351"/>
            <a:ext cx="874395" cy="365125"/>
          </a:xfrm>
        </p:spPr>
        <p:txBody>
          <a:bodyPr>
            <a:normAutofit/>
          </a:bodyPr>
          <a:lstStyle/>
          <a:p>
            <a:pPr>
              <a:spcAft>
                <a:spcPts val="600"/>
              </a:spcAft>
            </a:pPr>
            <a:fld id="{EE088E80-DDED-4E0A-A7AA-A3FE6FA3F075}" type="slidenum">
              <a:rPr lang="en-US"/>
              <a:pPr>
                <a:spcAft>
                  <a:spcPts val="600"/>
                </a:spcAft>
              </a:pPr>
              <a:t>28</a:t>
            </a:fld>
            <a:endParaRPr lang="en-US" dirty="0"/>
          </a:p>
        </p:txBody>
      </p:sp>
      <p:sp>
        <p:nvSpPr>
          <p:cNvPr id="5" name="Rectangle 4">
            <a:extLst>
              <a:ext uri="{FF2B5EF4-FFF2-40B4-BE49-F238E27FC236}">
                <a16:creationId xmlns:a16="http://schemas.microsoft.com/office/drawing/2014/main" id="{4880F0F4-32D1-48A7-934B-CB326D40EA03}"/>
              </a:ext>
            </a:extLst>
          </p:cNvPr>
          <p:cNvSpPr/>
          <p:nvPr/>
        </p:nvSpPr>
        <p:spPr>
          <a:xfrm>
            <a:off x="803564" y="228601"/>
            <a:ext cx="6567033" cy="1077218"/>
          </a:xfrm>
          <a:prstGeom prst="rect">
            <a:avLst/>
          </a:prstGeom>
        </p:spPr>
        <p:txBody>
          <a:bodyPr wrap="square">
            <a:spAutoFit/>
          </a:bodyPr>
          <a:lstStyle/>
          <a:p>
            <a:r>
              <a:rPr lang="en-US" sz="3200" b="1" dirty="0"/>
              <a:t>Recognize How Employment </a:t>
            </a:r>
          </a:p>
          <a:p>
            <a:r>
              <a:rPr lang="en-US" sz="3200" b="1" dirty="0"/>
              <a:t>First Fits In a Civil Rights Movement </a:t>
            </a:r>
            <a:endParaRPr lang="en-US" sz="3200" dirty="0"/>
          </a:p>
        </p:txBody>
      </p:sp>
    </p:spTree>
    <p:extLst>
      <p:ext uri="{BB962C8B-B14F-4D97-AF65-F5344CB8AC3E}">
        <p14:creationId xmlns:p14="http://schemas.microsoft.com/office/powerpoint/2010/main" val="35189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51E098D-A1FB-4988-A2BA-AFB2D77E7C52}"/>
              </a:ext>
            </a:extLst>
          </p:cNvPr>
          <p:cNvSpPr>
            <a:spLocks noGrp="1"/>
          </p:cNvSpPr>
          <p:nvPr>
            <p:ph idx="1"/>
          </p:nvPr>
        </p:nvSpPr>
        <p:spPr>
          <a:xfrm>
            <a:off x="643468" y="1782981"/>
            <a:ext cx="5136416" cy="4393982"/>
          </a:xfrm>
        </p:spPr>
        <p:txBody>
          <a:bodyPr>
            <a:normAutofit fontScale="92500" lnSpcReduction="20000"/>
          </a:bodyPr>
          <a:lstStyle/>
          <a:p>
            <a:pPr marL="0" indent="0" algn="ctr">
              <a:buNone/>
            </a:pPr>
            <a:r>
              <a:rPr lang="en-US" sz="2000" dirty="0"/>
              <a:t>		</a:t>
            </a:r>
            <a:br>
              <a:rPr lang="en-US" sz="2000" b="1" dirty="0"/>
            </a:br>
            <a:br>
              <a:rPr lang="en-US" sz="2000" b="1" dirty="0"/>
            </a:br>
            <a:br>
              <a:rPr lang="en-US" sz="2000" b="1" dirty="0"/>
            </a:br>
            <a:r>
              <a:rPr lang="en-US" sz="4400" b="1" dirty="0"/>
              <a:t> Implications for Service Provision</a:t>
            </a:r>
            <a:br>
              <a:rPr lang="en-US" sz="4400" b="1" dirty="0"/>
            </a:br>
            <a:r>
              <a:rPr lang="en-US" sz="4400" b="1" dirty="0"/>
              <a:t>for Agencies</a:t>
            </a:r>
            <a:br>
              <a:rPr lang="en-US" sz="4400" b="1" dirty="0"/>
            </a:br>
            <a:br>
              <a:rPr lang="en-US" sz="2000" b="1" dirty="0"/>
            </a:br>
            <a:br>
              <a:rPr lang="en-US" sz="2000" b="1" dirty="0"/>
            </a:br>
            <a:br>
              <a:rPr lang="en-US" sz="2000" b="1" dirty="0"/>
            </a:br>
            <a:br>
              <a:rPr lang="en-US" sz="2000" b="1" dirty="0"/>
            </a:br>
            <a:r>
              <a:rPr lang="en-US" sz="2000" b="1" dirty="0"/>
              <a:t>	</a:t>
            </a:r>
          </a:p>
          <a:p>
            <a:pPr marL="0" indent="0">
              <a:buNone/>
            </a:pPr>
            <a:r>
              <a:rPr lang="en-US" sz="2000" b="1" dirty="0"/>
              <a:t>	</a:t>
            </a:r>
          </a:p>
          <a:p>
            <a:pPr marL="0" indent="0">
              <a:buNone/>
            </a:pPr>
            <a:r>
              <a:rPr lang="en-US" sz="2000" b="1" dirty="0"/>
              <a:t>	</a:t>
            </a:r>
          </a:p>
          <a:p>
            <a:pPr marL="0" indent="0">
              <a:buNone/>
            </a:pPr>
            <a:br>
              <a:rPr lang="en-US" sz="2000" dirty="0"/>
            </a:br>
            <a:endParaRPr lang="en-US" sz="2000" dirty="0"/>
          </a:p>
        </p:txBody>
      </p:sp>
      <p:sp>
        <p:nvSpPr>
          <p:cNvPr id="53" name="Isosceles Triangle 5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evice, clock, white, black&#10;&#10;Description automatically generated">
            <a:extLst>
              <a:ext uri="{FF2B5EF4-FFF2-40B4-BE49-F238E27FC236}">
                <a16:creationId xmlns:a16="http://schemas.microsoft.com/office/drawing/2014/main" id="{644A6124-D7AB-4FA3-BB8E-3B1AAB5A99C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492" r="27147" b="-1"/>
          <a:stretch/>
        </p:blipFill>
        <p:spPr>
          <a:xfrm>
            <a:off x="6412117" y="10"/>
            <a:ext cx="5779884" cy="6857990"/>
          </a:xfrm>
          <a:prstGeom prst="rect">
            <a:avLst/>
          </a:prstGeom>
        </p:spPr>
      </p:pic>
      <p:grpSp>
        <p:nvGrpSpPr>
          <p:cNvPr id="57" name="Group 5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58" name="Rectangle 5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4564BD89-5EF5-4686-94E3-36CB1B792D96}"/>
              </a:ext>
            </a:extLst>
          </p:cNvPr>
          <p:cNvSpPr>
            <a:spLocks noGrp="1"/>
          </p:cNvSpPr>
          <p:nvPr>
            <p:ph type="sldNum" sz="quarter" idx="12"/>
          </p:nvPr>
        </p:nvSpPr>
        <p:spPr>
          <a:xfrm>
            <a:off x="8805332" y="6356350"/>
            <a:ext cx="2743200" cy="365125"/>
          </a:xfrm>
        </p:spPr>
        <p:txBody>
          <a:bodyPr>
            <a:normAutofit/>
          </a:bodyPr>
          <a:lstStyle/>
          <a:p>
            <a:pPr>
              <a:spcAft>
                <a:spcPts val="600"/>
              </a:spcAft>
            </a:pPr>
            <a:fld id="{EE088E80-DDED-4E0A-A7AA-A3FE6FA3F075}" type="slidenum">
              <a:rPr lang="en-US">
                <a:solidFill>
                  <a:srgbClr val="FFFFFF"/>
                </a:solidFill>
              </a:rPr>
              <a:pPr>
                <a:spcAft>
                  <a:spcPts val="600"/>
                </a:spcAft>
              </a:pPr>
              <a:t>29</a:t>
            </a:fld>
            <a:endParaRPr lang="en-US">
              <a:solidFill>
                <a:srgbClr val="FFFFFF"/>
              </a:solidFill>
            </a:endParaRPr>
          </a:p>
        </p:txBody>
      </p:sp>
      <p:sp>
        <p:nvSpPr>
          <p:cNvPr id="7" name="TextBox 6">
            <a:extLst>
              <a:ext uri="{FF2B5EF4-FFF2-40B4-BE49-F238E27FC236}">
                <a16:creationId xmlns:a16="http://schemas.microsoft.com/office/drawing/2014/main" id="{62744203-C558-498D-AB26-BCE7C45DE077}"/>
              </a:ext>
            </a:extLst>
          </p:cNvPr>
          <p:cNvSpPr txBox="1"/>
          <p:nvPr/>
        </p:nvSpPr>
        <p:spPr>
          <a:xfrm>
            <a:off x="9751910"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churchforstarvingartists.wordpress.com/2014/11/21/this-could-change-everything-in-the-pcus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43886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US" sz="3700" b="1"/>
              <a:t>Thomas F. Wilds</a:t>
            </a:r>
            <a:br>
              <a:rPr lang="en-US" sz="3700" b="1"/>
            </a:br>
            <a:r>
              <a:rPr lang="en-US" sz="3700" b="1"/>
              <a:t> “Tom”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pPr marL="0" indent="0">
              <a:buNone/>
            </a:pPr>
            <a:r>
              <a:rPr lang="en-US" sz="1600" b="1"/>
              <a:t>50 + years </a:t>
            </a:r>
            <a:r>
              <a:rPr lang="en-US" sz="1600" b="1" dirty="0"/>
              <a:t>in the disability field                 </a:t>
            </a:r>
          </a:p>
          <a:p>
            <a:pPr>
              <a:buFont typeface="Arial" pitchFamily="34" charset="0"/>
              <a:buChar char="•"/>
            </a:pPr>
            <a:r>
              <a:rPr lang="en-US" sz="1600" dirty="0"/>
              <a:t>Attendant, Psychiatric Aide &amp; Sp. Ed. Aide</a:t>
            </a:r>
          </a:p>
          <a:p>
            <a:pPr>
              <a:buFont typeface="Arial" pitchFamily="34" charset="0"/>
              <a:buChar char="•"/>
            </a:pPr>
            <a:r>
              <a:rPr lang="en-US" sz="1600" dirty="0"/>
              <a:t>Special Ed. Teacher &amp; Voc. Rehab. Teacher</a:t>
            </a:r>
          </a:p>
          <a:p>
            <a:pPr>
              <a:buFont typeface="Arial" pitchFamily="34" charset="0"/>
              <a:buChar char="•"/>
            </a:pPr>
            <a:r>
              <a:rPr lang="en-US" sz="1600" dirty="0"/>
              <a:t>State &amp; national TA for deinstitutionalization &amp;</a:t>
            </a:r>
          </a:p>
          <a:p>
            <a:pPr marL="0" indent="0">
              <a:buNone/>
            </a:pPr>
            <a:r>
              <a:rPr lang="en-US" sz="1600" dirty="0"/>
              <a:t>	the integration of preschool &amp; school age </a:t>
            </a:r>
          </a:p>
          <a:p>
            <a:pPr marL="0" indent="0">
              <a:buNone/>
            </a:pPr>
            <a:r>
              <a:rPr lang="en-US" sz="1600" dirty="0"/>
              <a:t>	children with disabilities</a:t>
            </a:r>
          </a:p>
          <a:p>
            <a:pPr>
              <a:buFont typeface="Arial" pitchFamily="34" charset="0"/>
              <a:buChar char="•"/>
            </a:pPr>
            <a:r>
              <a:rPr lang="en-US" sz="1600" dirty="0"/>
              <a:t>33 years as President/CEO of historic non-profit </a:t>
            </a:r>
          </a:p>
          <a:p>
            <a:pPr marL="0" indent="0">
              <a:buNone/>
            </a:pPr>
            <a:r>
              <a:rPr lang="en-US" sz="1600" dirty="0"/>
              <a:t>	that transformed from center-based services to integrated 	community-based &amp; employment services</a:t>
            </a:r>
          </a:p>
          <a:p>
            <a:pPr>
              <a:buFont typeface="Arial" pitchFamily="34" charset="0"/>
              <a:buChar char="•"/>
            </a:pPr>
            <a:r>
              <a:rPr lang="en-US" sz="1600" dirty="0"/>
              <a:t>6 years SME for Depts. of Labor &amp; Justice, provider associations, DD Councils &amp; numerous states</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cture of Tom Wilds"/>
          <p:cNvPicPr/>
          <p:nvPr/>
        </p:nvPicPr>
        <p:blipFill rotWithShape="1">
          <a:blip r:embed="rId3" cstate="print"/>
          <a:srcRect r="-1" b="3061"/>
          <a:stretch/>
        </p:blipFill>
        <p:spPr bwMode="auto">
          <a:xfrm>
            <a:off x="5977788" y="799352"/>
            <a:ext cx="5425410" cy="5259296"/>
          </a:xfrm>
          <a:prstGeom prst="rect">
            <a:avLst/>
          </a:prstGeom>
          <a:noFill/>
        </p:spPr>
      </p:pic>
      <p:sp>
        <p:nvSpPr>
          <p:cNvPr id="4" name="Slide Number Placeholder 3"/>
          <p:cNvSpPr>
            <a:spLocks noGrp="1"/>
          </p:cNvSpPr>
          <p:nvPr>
            <p:ph type="sldNum" sz="quarter" idx="12"/>
          </p:nvPr>
        </p:nvSpPr>
        <p:spPr>
          <a:xfrm>
            <a:off x="9385070" y="6492240"/>
            <a:ext cx="1055716" cy="365125"/>
          </a:xfrm>
        </p:spPr>
        <p:txBody>
          <a:bodyPr>
            <a:normAutofit/>
          </a:bodyPr>
          <a:lstStyle/>
          <a:p>
            <a:pPr>
              <a:spcAft>
                <a:spcPts val="600"/>
              </a:spcAft>
            </a:pPr>
            <a:fld id="{EE088E80-DDED-4E0A-A7AA-A3FE6FA3F075}" type="slidenum">
              <a:rPr lang="en-US" smtClean="0"/>
              <a:pPr>
                <a:spcAft>
                  <a:spcPts val="600"/>
                </a:spcAft>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7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C08545-24AF-444C-96A6-6ED3E5E0D107}"/>
              </a:ext>
            </a:extLst>
          </p:cNvPr>
          <p:cNvSpPr>
            <a:spLocks noGrp="1"/>
          </p:cNvSpPr>
          <p:nvPr>
            <p:ph type="title"/>
          </p:nvPr>
        </p:nvSpPr>
        <p:spPr>
          <a:xfrm>
            <a:off x="524256" y="4767072"/>
            <a:ext cx="6594189" cy="1625210"/>
          </a:xfrm>
        </p:spPr>
        <p:txBody>
          <a:bodyPr>
            <a:normAutofit fontScale="90000"/>
          </a:bodyPr>
          <a:lstStyle/>
          <a:p>
            <a:pPr algn="r"/>
            <a:r>
              <a:rPr lang="en-US" b="1" dirty="0">
                <a:solidFill>
                  <a:schemeClr val="bg1"/>
                </a:solidFill>
              </a:rPr>
              <a:t>Competitive integrated 	employment 	is a priority</a:t>
            </a:r>
            <a:br>
              <a:rPr lang="en-US" b="1" dirty="0">
                <a:solidFill>
                  <a:schemeClr val="bg1"/>
                </a:solidFill>
              </a:rPr>
            </a:br>
            <a:endParaRPr lang="en-US" b="1" dirty="0">
              <a:solidFill>
                <a:srgbClr val="FFFFFF"/>
              </a:solidFill>
            </a:endParaRPr>
          </a:p>
        </p:txBody>
      </p:sp>
      <p:pic>
        <p:nvPicPr>
          <p:cNvPr id="11" name="Picture 10" descr="A person in a room&#10;&#10;Description automatically generated">
            <a:extLst>
              <a:ext uri="{FF2B5EF4-FFF2-40B4-BE49-F238E27FC236}">
                <a16:creationId xmlns:a16="http://schemas.microsoft.com/office/drawing/2014/main" id="{6953D391-00B9-433B-8B39-55173F8F4BC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38"/>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7F46DE-E247-413A-9686-44A840FDDEDB}"/>
              </a:ext>
            </a:extLst>
          </p:cNvPr>
          <p:cNvSpPr>
            <a:spLocks noGrp="1"/>
          </p:cNvSpPr>
          <p:nvPr>
            <p:ph idx="1"/>
          </p:nvPr>
        </p:nvSpPr>
        <p:spPr>
          <a:xfrm>
            <a:off x="8029319" y="917725"/>
            <a:ext cx="3424739" cy="4852362"/>
          </a:xfrm>
        </p:spPr>
        <p:txBody>
          <a:bodyPr anchor="ctr">
            <a:normAutofit/>
          </a:bodyPr>
          <a:lstStyle/>
          <a:p>
            <a:endParaRPr lang="en-US" sz="2000">
              <a:solidFill>
                <a:srgbClr val="FFFFFF"/>
              </a:solidFill>
            </a:endParaRPr>
          </a:p>
          <a:p>
            <a:r>
              <a:rPr lang="en-US" sz="2000">
                <a:solidFill>
                  <a:srgbClr val="FFFFFF"/>
                </a:solidFill>
              </a:rPr>
              <a:t>Employment that is well matched to the person makes everyone look good </a:t>
            </a:r>
          </a:p>
          <a:p>
            <a:endParaRPr lang="en-US" sz="2000">
              <a:solidFill>
                <a:srgbClr val="FFFFFF"/>
              </a:solidFill>
            </a:endParaRPr>
          </a:p>
          <a:p>
            <a:r>
              <a:rPr lang="en-US" sz="2000">
                <a:solidFill>
                  <a:srgbClr val="FFFFFF"/>
                </a:solidFill>
              </a:rPr>
              <a:t>A poor job match or poor job support does the opposite</a:t>
            </a:r>
          </a:p>
          <a:p>
            <a:endParaRPr lang="en-US" sz="2000">
              <a:solidFill>
                <a:srgbClr val="FFFFFF"/>
              </a:solidFill>
            </a:endParaRPr>
          </a:p>
          <a:p>
            <a:r>
              <a:rPr lang="en-US" sz="2000">
                <a:solidFill>
                  <a:srgbClr val="FFFFFF"/>
                </a:solidFill>
              </a:rPr>
              <a:t>The right job for the right worker with the right conditions to make everyone successful</a:t>
            </a:r>
          </a:p>
        </p:txBody>
      </p:sp>
    </p:spTree>
    <p:extLst>
      <p:ext uri="{BB962C8B-B14F-4D97-AF65-F5344CB8AC3E}">
        <p14:creationId xmlns:p14="http://schemas.microsoft.com/office/powerpoint/2010/main" val="2431039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E88A-DA81-4ABD-BED3-6470343E867F}"/>
              </a:ext>
            </a:extLst>
          </p:cNvPr>
          <p:cNvSpPr>
            <a:spLocks noGrp="1"/>
          </p:cNvSpPr>
          <p:nvPr>
            <p:ph type="title"/>
          </p:nvPr>
        </p:nvSpPr>
        <p:spPr>
          <a:xfrm>
            <a:off x="648930" y="361980"/>
            <a:ext cx="3651467" cy="1676603"/>
          </a:xfrm>
        </p:spPr>
        <p:txBody>
          <a:bodyPr>
            <a:normAutofit fontScale="90000"/>
          </a:bodyPr>
          <a:lstStyle/>
          <a:p>
            <a:r>
              <a:rPr lang="en-US" sz="3100" b="1" dirty="0"/>
              <a:t>Meaningful Community Engagement is an Imperative </a:t>
            </a:r>
            <a:endParaRPr lang="en-US" sz="3700" b="1" dirty="0"/>
          </a:p>
        </p:txBody>
      </p:sp>
      <p:sp>
        <p:nvSpPr>
          <p:cNvPr id="3" name="Content Placeholder 2">
            <a:extLst>
              <a:ext uri="{FF2B5EF4-FFF2-40B4-BE49-F238E27FC236}">
                <a16:creationId xmlns:a16="http://schemas.microsoft.com/office/drawing/2014/main" id="{758ED7DA-3126-4368-8F54-A4CDD196E56A}"/>
              </a:ext>
            </a:extLst>
          </p:cNvPr>
          <p:cNvSpPr>
            <a:spLocks noGrp="1"/>
          </p:cNvSpPr>
          <p:nvPr>
            <p:ph idx="1"/>
          </p:nvPr>
        </p:nvSpPr>
        <p:spPr>
          <a:xfrm>
            <a:off x="648931" y="2159392"/>
            <a:ext cx="3651466" cy="4424288"/>
          </a:xfrm>
        </p:spPr>
        <p:txBody>
          <a:bodyPr>
            <a:normAutofit/>
          </a:bodyPr>
          <a:lstStyle/>
          <a:p>
            <a:r>
              <a:rPr lang="en-US" sz="2000" b="1" dirty="0"/>
              <a:t>Can’t be achieved in large groups</a:t>
            </a:r>
          </a:p>
          <a:p>
            <a:endParaRPr lang="en-US" sz="2000" b="1" dirty="0"/>
          </a:p>
          <a:p>
            <a:r>
              <a:rPr lang="en-US" sz="2000" b="1" dirty="0"/>
              <a:t>Can’t be achieved by endless one-shot experiences </a:t>
            </a:r>
          </a:p>
          <a:p>
            <a:endParaRPr lang="en-US" sz="2000" b="1" dirty="0"/>
          </a:p>
          <a:p>
            <a:r>
              <a:rPr lang="en-US" sz="2000" b="1" dirty="0"/>
              <a:t>Can’t be achieved by staff who don’t believe </a:t>
            </a:r>
          </a:p>
          <a:p>
            <a:endParaRPr lang="en-US" sz="2000" b="1" dirty="0"/>
          </a:p>
          <a:p>
            <a:r>
              <a:rPr lang="en-US" sz="2000" b="1" dirty="0"/>
              <a:t>Staff need skill to provide just the right support for success</a:t>
            </a:r>
          </a:p>
          <a:p>
            <a:endParaRPr lang="en-US" sz="1800" dirty="0"/>
          </a:p>
          <a:p>
            <a:endParaRPr lang="en-US" sz="1800" dirty="0"/>
          </a:p>
        </p:txBody>
      </p:sp>
      <p:pic>
        <p:nvPicPr>
          <p:cNvPr id="7" name="Picture 6" descr="A drawing of a cartoon character&#10;&#10;Description automatically generated">
            <a:extLst>
              <a:ext uri="{FF2B5EF4-FFF2-40B4-BE49-F238E27FC236}">
                <a16:creationId xmlns:a16="http://schemas.microsoft.com/office/drawing/2014/main" id="{69CE2C85-531C-4A05-BA9C-257F0129DCA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05" r="13995"/>
          <a:stretch/>
        </p:blipFill>
        <p:spPr>
          <a:xfrm>
            <a:off x="4639056" y="10"/>
            <a:ext cx="7552944" cy="6857990"/>
          </a:xfrm>
          <a:prstGeom prst="rect">
            <a:avLst/>
          </a:prstGeom>
          <a:effectLst/>
        </p:spPr>
      </p:pic>
    </p:spTree>
    <p:extLst>
      <p:ext uri="{BB962C8B-B14F-4D97-AF65-F5344CB8AC3E}">
        <p14:creationId xmlns:p14="http://schemas.microsoft.com/office/powerpoint/2010/main" val="68098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31CF69B-D81B-4D78-85EA-5F06E03F3304}"/>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sz="3700" b="1">
                <a:solidFill>
                  <a:srgbClr val="FFFFFF"/>
                </a:solidFill>
              </a:rPr>
              <a:t>Change in the way we operate is inevitable. </a:t>
            </a:r>
            <a:br>
              <a:rPr lang="en-US" sz="3700" b="1">
                <a:solidFill>
                  <a:srgbClr val="FFFFFF"/>
                </a:solidFill>
              </a:rPr>
            </a:br>
            <a:endParaRPr lang="en-US" sz="3700">
              <a:solidFill>
                <a:srgbClr val="FFFFFF"/>
              </a:solidFill>
            </a:endParaRPr>
          </a:p>
        </p:txBody>
      </p:sp>
      <p:sp>
        <p:nvSpPr>
          <p:cNvPr id="27"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descr="A close up of a sign&#10;&#10;Description automatically generated">
            <a:extLst>
              <a:ext uri="{FF2B5EF4-FFF2-40B4-BE49-F238E27FC236}">
                <a16:creationId xmlns:a16="http://schemas.microsoft.com/office/drawing/2014/main" id="{13B0EDFC-BCC8-45A6-974E-82B2ACA4527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874" r="3" b="12100"/>
          <a:stretch/>
        </p:blipFill>
        <p:spPr>
          <a:xfrm>
            <a:off x="1258859" y="1120046"/>
            <a:ext cx="5635819" cy="3509504"/>
          </a:xfrm>
          <a:prstGeom prst="rect">
            <a:avLst/>
          </a:prstGeom>
        </p:spPr>
      </p:pic>
    </p:spTree>
    <p:extLst>
      <p:ext uri="{BB962C8B-B14F-4D97-AF65-F5344CB8AC3E}">
        <p14:creationId xmlns:p14="http://schemas.microsoft.com/office/powerpoint/2010/main" val="393096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CEE30C-88A8-446E-A9F9-201C5D63228E}"/>
              </a:ext>
            </a:extLst>
          </p:cNvPr>
          <p:cNvSpPr>
            <a:spLocks noGrp="1"/>
          </p:cNvSpPr>
          <p:nvPr>
            <p:ph type="title"/>
          </p:nvPr>
        </p:nvSpPr>
        <p:spPr>
          <a:xfrm>
            <a:off x="643467" y="321734"/>
            <a:ext cx="10905066" cy="1610858"/>
          </a:xfrm>
        </p:spPr>
        <p:txBody>
          <a:bodyPr>
            <a:noAutofit/>
          </a:bodyPr>
          <a:lstStyle/>
          <a:p>
            <a:pPr algn="ctr"/>
            <a:r>
              <a:rPr lang="en-US" b="1" dirty="0"/>
              <a:t>How We See Our Work and Our Jobs Cannot Be the Same</a:t>
            </a:r>
            <a:br>
              <a:rPr lang="en-US" b="1" dirty="0"/>
            </a:br>
            <a:endParaRPr lang="en-US" dirty="0"/>
          </a:p>
        </p:txBody>
      </p:sp>
      <p:sp>
        <p:nvSpPr>
          <p:cNvPr id="21"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5">
            <a:extLst>
              <a:ext uri="{FF2B5EF4-FFF2-40B4-BE49-F238E27FC236}">
                <a16:creationId xmlns:a16="http://schemas.microsoft.com/office/drawing/2014/main" id="{E4CE5054-8F75-4A3D-B285-54CA2F3D81F0}"/>
              </a:ext>
            </a:extLst>
          </p:cNvPr>
          <p:cNvPicPr>
            <a:picLocks noChangeAspect="1"/>
          </p:cNvPicPr>
          <p:nvPr/>
        </p:nvPicPr>
        <p:blipFill rotWithShape="1">
          <a:blip r:embed="rId2"/>
          <a:srcRect l="19892" r="10858"/>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graphicFrame>
        <p:nvGraphicFramePr>
          <p:cNvPr id="4" name="Content Placeholder 2">
            <a:extLst>
              <a:ext uri="{FF2B5EF4-FFF2-40B4-BE49-F238E27FC236}">
                <a16:creationId xmlns:a16="http://schemas.microsoft.com/office/drawing/2014/main" id="{106A29E6-4A3B-4868-A7F7-FDF0054E4FC8}"/>
              </a:ext>
            </a:extLst>
          </p:cNvPr>
          <p:cNvGraphicFramePr>
            <a:graphicFrameLocks noGrp="1"/>
          </p:cNvGraphicFramePr>
          <p:nvPr>
            <p:ph idx="1"/>
            <p:extLst>
              <p:ext uri="{D42A27DB-BD31-4B8C-83A1-F6EECF244321}">
                <p14:modId xmlns:p14="http://schemas.microsoft.com/office/powerpoint/2010/main" val="2594902046"/>
              </p:ext>
            </p:extLst>
          </p:nvPr>
        </p:nvGraphicFramePr>
        <p:xfrm>
          <a:off x="643468" y="1782981"/>
          <a:ext cx="6842935"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288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60F86-60B4-46B5-873E-A7E804AF6110}"/>
              </a:ext>
            </a:extLst>
          </p:cNvPr>
          <p:cNvSpPr txBox="1"/>
          <p:nvPr/>
        </p:nvSpPr>
        <p:spPr>
          <a:xfrm>
            <a:off x="838200" y="822809"/>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b="1" kern="1200">
                <a:solidFill>
                  <a:schemeClr val="tx1"/>
                </a:solidFill>
                <a:latin typeface="+mj-lt"/>
                <a:ea typeface="+mj-ea"/>
                <a:cs typeface="+mj-cs"/>
              </a:rPr>
              <a:t>The Reality Check! </a:t>
            </a:r>
          </a:p>
        </p:txBody>
      </p:sp>
      <p:sp>
        <p:nvSpPr>
          <p:cNvPr id="31" name="Rectangle 30">
            <a:extLst>
              <a:ext uri="{FF2B5EF4-FFF2-40B4-BE49-F238E27FC236}">
                <a16:creationId xmlns:a16="http://schemas.microsoft.com/office/drawing/2014/main" id="{F0F47199-4BA7-4321-AD8B-750D19B9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965651D1-91A0-4D8E-8783-D1265B023954}"/>
              </a:ext>
            </a:extLst>
          </p:cNvPr>
          <p:cNvGraphicFramePr>
            <a:graphicFrameLocks noGrp="1"/>
          </p:cNvGraphicFramePr>
          <p:nvPr>
            <p:ph idx="1"/>
            <p:extLst>
              <p:ext uri="{D42A27DB-BD31-4B8C-83A1-F6EECF244321}">
                <p14:modId xmlns:p14="http://schemas.microsoft.com/office/powerpoint/2010/main" val="318431069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913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tx1"/>
                </a:solidFill>
              </a:rPr>
              <a:t>Summary</a:t>
            </a:r>
          </a:p>
        </p:txBody>
      </p:sp>
      <p:sp>
        <p:nvSpPr>
          <p:cNvPr id="3" name="Content Placeholder 2"/>
          <p:cNvSpPr>
            <a:spLocks noGrp="1"/>
          </p:cNvSpPr>
          <p:nvPr>
            <p:ph idx="1"/>
          </p:nvPr>
        </p:nvSpPr>
        <p:spPr>
          <a:xfrm>
            <a:off x="677334" y="1280160"/>
            <a:ext cx="10844106" cy="5407243"/>
          </a:xfrm>
        </p:spPr>
        <p:txBody>
          <a:bodyPr>
            <a:normAutofit fontScale="92500" lnSpcReduction="20000"/>
          </a:bodyPr>
          <a:lstStyle/>
          <a:p>
            <a:endParaRPr lang="en-US" dirty="0"/>
          </a:p>
          <a:p>
            <a:r>
              <a:rPr lang="en-US" b="1" dirty="0"/>
              <a:t>Now is the time for great advances in the acquisition of full civil rights for people with disabilities – the culmination of decades of effort</a:t>
            </a:r>
          </a:p>
          <a:p>
            <a:endParaRPr lang="en-US" b="1" dirty="0"/>
          </a:p>
          <a:p>
            <a:r>
              <a:rPr lang="en-US" b="1" dirty="0"/>
              <a:t>Competitive integrated employment and meaningful </a:t>
            </a:r>
            <a:r>
              <a:rPr lang="en-US" b="1"/>
              <a:t>community engagement is </a:t>
            </a:r>
            <a:r>
              <a:rPr lang="en-US" b="1" dirty="0"/>
              <a:t>key to the inclusion of people with disabilities as valued members of society</a:t>
            </a:r>
          </a:p>
          <a:p>
            <a:endParaRPr lang="en-US" b="1" dirty="0"/>
          </a:p>
          <a:p>
            <a:r>
              <a:rPr lang="en-US" b="1" dirty="0"/>
              <a:t>Perception change is critical to culture change and we all play a significant role in making this happen</a:t>
            </a:r>
          </a:p>
          <a:p>
            <a:endParaRPr lang="en-US" b="1" dirty="0"/>
          </a:p>
          <a:p>
            <a:r>
              <a:rPr lang="en-US" b="1" dirty="0"/>
              <a:t>We are fortunate to be civil rights workers and advocates for people with disabilities – celebrate your role and recognize your power to promote change!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428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333C-18BD-4693-B2F4-2F243EFCA7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95BDDE-4DD4-40C7-8E81-9FB30E8A4F6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5400" dirty="0"/>
              <a:t>Questions ?</a:t>
            </a:r>
          </a:p>
        </p:txBody>
      </p:sp>
    </p:spTree>
    <p:extLst>
      <p:ext uri="{BB962C8B-B14F-4D97-AF65-F5344CB8AC3E}">
        <p14:creationId xmlns:p14="http://schemas.microsoft.com/office/powerpoint/2010/main" val="2434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59CD6-86C1-4153-ADC0-64BF87395474}"/>
              </a:ext>
            </a:extLst>
          </p:cNvPr>
          <p:cNvSpPr>
            <a:spLocks noGrp="1"/>
          </p:cNvSpPr>
          <p:nvPr>
            <p:ph type="title"/>
          </p:nvPr>
        </p:nvSpPr>
        <p:spPr>
          <a:xfrm>
            <a:off x="645065" y="1463040"/>
            <a:ext cx="3796306" cy="2690949"/>
          </a:xfrm>
        </p:spPr>
        <p:txBody>
          <a:bodyPr anchor="t">
            <a:normAutofit/>
          </a:bodyPr>
          <a:lstStyle/>
          <a:p>
            <a:r>
              <a:rPr lang="en-US" sz="4800" b="1" i="1"/>
              <a:t>DAY 1-Tuesday, March 3, 2020</a:t>
            </a:r>
            <a:br>
              <a:rPr lang="en-US" sz="4800"/>
            </a:br>
            <a:r>
              <a:rPr lang="en-US" sz="4800"/>
              <a:t>Agenda</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089BD9-797E-4C84-AA33-4A5382456371}"/>
              </a:ext>
            </a:extLst>
          </p:cNvPr>
          <p:cNvSpPr>
            <a:spLocks noGrp="1"/>
          </p:cNvSpPr>
          <p:nvPr>
            <p:ph idx="1"/>
          </p:nvPr>
        </p:nvSpPr>
        <p:spPr>
          <a:xfrm>
            <a:off x="5343374" y="233506"/>
            <a:ext cx="6731395" cy="5904410"/>
          </a:xfrm>
        </p:spPr>
        <p:txBody>
          <a:bodyPr anchor="t">
            <a:normAutofit/>
          </a:bodyPr>
          <a:lstStyle/>
          <a:p>
            <a:pPr marL="0" indent="0">
              <a:buNone/>
            </a:pPr>
            <a:r>
              <a:rPr lang="en-US" sz="2000" b="1" dirty="0"/>
              <a:t>9:00 am - 10 am    Registration &amp; Coffee</a:t>
            </a:r>
          </a:p>
          <a:p>
            <a:pPr marL="0" indent="0">
              <a:buNone/>
            </a:pPr>
            <a:r>
              <a:rPr lang="en-US" sz="2000" b="1" dirty="0"/>
              <a:t> </a:t>
            </a:r>
          </a:p>
          <a:p>
            <a:pPr marL="0" indent="0">
              <a:buNone/>
            </a:pPr>
            <a:r>
              <a:rPr lang="en-US" sz="2000" b="1" dirty="0"/>
              <a:t>10:00 am – 10:15 am   Welcome and Introductions </a:t>
            </a:r>
          </a:p>
          <a:p>
            <a:pPr marL="1471400" lvl="8" indent="0">
              <a:buNone/>
            </a:pPr>
            <a:r>
              <a:rPr lang="en-US" sz="2000" b="1" dirty="0"/>
              <a:t>        	Byron White -  Alabama 				Department of Mental Health 			Division of Developmental 			Disabilities    </a:t>
            </a:r>
          </a:p>
          <a:p>
            <a:pPr marL="1471400" lvl="8" indent="0">
              <a:buNone/>
            </a:pPr>
            <a:r>
              <a:rPr lang="en-US" sz="2000" b="1" dirty="0"/>
              <a:t>   </a:t>
            </a:r>
          </a:p>
          <a:p>
            <a:pPr marL="0" indent="0">
              <a:buNone/>
            </a:pPr>
            <a:r>
              <a:rPr lang="en-US" sz="2000" b="1" dirty="0"/>
              <a:t>10:15 am – 11:00 am   Building the Stage for Provider Transformation                                </a:t>
            </a:r>
          </a:p>
          <a:p>
            <a:pPr marL="0" indent="0">
              <a:buNone/>
            </a:pPr>
            <a:r>
              <a:rPr lang="en-US" sz="2000" b="1" dirty="0"/>
              <a:t>                                             	 Genni Sasnett, SME</a:t>
            </a:r>
          </a:p>
          <a:p>
            <a:pPr marL="0" indent="0">
              <a:buNone/>
            </a:pPr>
            <a:r>
              <a:rPr lang="en-US" sz="2000" b="1" dirty="0"/>
              <a:t> </a:t>
            </a:r>
          </a:p>
          <a:p>
            <a:pPr marL="0" indent="0">
              <a:buNone/>
            </a:pPr>
            <a:r>
              <a:rPr lang="en-US" sz="2000" b="1" dirty="0"/>
              <a:t>11:00 am - Noon   Leadership: Setting the Tone for Change</a:t>
            </a:r>
          </a:p>
          <a:p>
            <a:pPr marL="0" indent="0">
              <a:buNone/>
            </a:pPr>
            <a:r>
              <a:rPr lang="en-US" sz="2000" b="1" dirty="0"/>
              <a:t>                                                 Thomas Wilds, SME</a:t>
            </a:r>
          </a:p>
          <a:p>
            <a:pPr marL="0" indent="0">
              <a:buNone/>
            </a:pPr>
            <a:r>
              <a:rPr lang="en-US" sz="2000" b="1" dirty="0"/>
              <a:t> </a:t>
            </a:r>
          </a:p>
          <a:p>
            <a:pPr marL="0" indent="0">
              <a:buNone/>
            </a:pPr>
            <a:r>
              <a:rPr lang="en-US" sz="2000" b="1" dirty="0"/>
              <a:t>Noon-1:00 pm    Lunch Break (provided)</a:t>
            </a:r>
          </a:p>
          <a:p>
            <a:endParaRPr lang="en-US" sz="1200" dirty="0"/>
          </a:p>
        </p:txBody>
      </p:sp>
      <p:sp>
        <p:nvSpPr>
          <p:cNvPr id="4" name="Slide Number Placeholder 3">
            <a:extLst>
              <a:ext uri="{FF2B5EF4-FFF2-40B4-BE49-F238E27FC236}">
                <a16:creationId xmlns:a16="http://schemas.microsoft.com/office/drawing/2014/main" id="{F398599B-5567-442F-AF4C-2F433F0EDA0A}"/>
              </a:ext>
            </a:extLst>
          </p:cNvPr>
          <p:cNvSpPr>
            <a:spLocks noGrp="1"/>
          </p:cNvSpPr>
          <p:nvPr>
            <p:ph type="sldNum" sz="quarter" idx="12"/>
          </p:nvPr>
        </p:nvSpPr>
        <p:spPr>
          <a:xfrm>
            <a:off x="8610600" y="6492240"/>
            <a:ext cx="2743200" cy="365125"/>
          </a:xfrm>
        </p:spPr>
        <p:txBody>
          <a:bodyPr>
            <a:normAutofit/>
          </a:bodyPr>
          <a:lstStyle/>
          <a:p>
            <a:pPr>
              <a:spcAft>
                <a:spcPts val="600"/>
              </a:spcAft>
            </a:pPr>
            <a:fld id="{EE088E80-DDED-4E0A-A7AA-A3FE6FA3F075}" type="slidenum">
              <a:rPr lang="en-US" smtClean="0"/>
              <a:pPr>
                <a:spcAft>
                  <a:spcPts val="600"/>
                </a:spcAft>
              </a:pPr>
              <a:t>4</a:t>
            </a:fld>
            <a:endParaRPr lang="en-US"/>
          </a:p>
        </p:txBody>
      </p:sp>
    </p:spTree>
    <p:extLst>
      <p:ext uri="{BB962C8B-B14F-4D97-AF65-F5344CB8AC3E}">
        <p14:creationId xmlns:p14="http://schemas.microsoft.com/office/powerpoint/2010/main" val="250098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548D8-2626-40A1-847B-66FF4DDECBFF}"/>
              </a:ext>
            </a:extLst>
          </p:cNvPr>
          <p:cNvSpPr>
            <a:spLocks noGrp="1"/>
          </p:cNvSpPr>
          <p:nvPr>
            <p:ph type="title"/>
          </p:nvPr>
        </p:nvSpPr>
        <p:spPr>
          <a:xfrm>
            <a:off x="645065" y="1463040"/>
            <a:ext cx="3796306" cy="2690949"/>
          </a:xfrm>
        </p:spPr>
        <p:txBody>
          <a:bodyPr anchor="t">
            <a:normAutofit/>
          </a:bodyPr>
          <a:lstStyle/>
          <a:p>
            <a:r>
              <a:rPr lang="en-US" sz="4800" b="1"/>
              <a:t>Afternoon Agenda</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142D55-48F5-495D-B88F-E40017BCFD2D}"/>
              </a:ext>
            </a:extLst>
          </p:cNvPr>
          <p:cNvSpPr>
            <a:spLocks noGrp="1"/>
          </p:cNvSpPr>
          <p:nvPr>
            <p:ph idx="1"/>
          </p:nvPr>
        </p:nvSpPr>
        <p:spPr>
          <a:xfrm>
            <a:off x="5656218" y="233505"/>
            <a:ext cx="5982788" cy="5823418"/>
          </a:xfrm>
        </p:spPr>
        <p:txBody>
          <a:bodyPr anchor="t">
            <a:normAutofit/>
          </a:bodyPr>
          <a:lstStyle/>
          <a:p>
            <a:pPr marL="0" indent="0">
              <a:buNone/>
            </a:pPr>
            <a:endParaRPr lang="en-US" sz="2000" b="1" dirty="0"/>
          </a:p>
          <a:p>
            <a:pPr marL="0" indent="0">
              <a:buNone/>
            </a:pPr>
            <a:endParaRPr lang="en-US" sz="2000" b="1" dirty="0"/>
          </a:p>
          <a:p>
            <a:pPr marL="0" indent="0">
              <a:buNone/>
            </a:pPr>
            <a:r>
              <a:rPr lang="en-US" sz="2000" b="1" dirty="0"/>
              <a:t>1:00 pm - 2:00 pm</a:t>
            </a:r>
            <a:r>
              <a:rPr lang="en-US" sz="2000" dirty="0"/>
              <a:t>   </a:t>
            </a:r>
            <a:r>
              <a:rPr lang="en-US" sz="2000" b="1" dirty="0"/>
              <a:t>Individualized Supports</a:t>
            </a:r>
            <a:r>
              <a:rPr lang="en-US" sz="2000" dirty="0"/>
              <a:t>                                                                         </a:t>
            </a:r>
            <a:r>
              <a:rPr lang="en-US" sz="2000" b="1" dirty="0"/>
              <a:t> 		   Genni Sasnett</a:t>
            </a:r>
            <a:endParaRPr lang="en-US" sz="2000" dirty="0"/>
          </a:p>
          <a:p>
            <a:pPr marL="0" indent="0">
              <a:buNone/>
            </a:pPr>
            <a:r>
              <a:rPr lang="en-US" sz="2000" dirty="0"/>
              <a:t> </a:t>
            </a:r>
          </a:p>
          <a:p>
            <a:pPr marL="0" indent="0">
              <a:buNone/>
            </a:pPr>
            <a:r>
              <a:rPr lang="en-US" sz="2000" b="1" dirty="0"/>
              <a:t>2:00 pm - 2:45 pm  Agency Transformation 	Planning</a:t>
            </a:r>
            <a:r>
              <a:rPr lang="en-US" sz="2000" dirty="0"/>
              <a:t> 		  </a:t>
            </a:r>
            <a:r>
              <a:rPr lang="en-US" sz="2000" b="1" dirty="0"/>
              <a:t>Thomas Wilds </a:t>
            </a:r>
            <a:endParaRPr lang="en-US" sz="2000" dirty="0"/>
          </a:p>
          <a:p>
            <a:pPr marL="0" indent="0">
              <a:buNone/>
            </a:pPr>
            <a:r>
              <a:rPr lang="en-US" sz="2000" dirty="0"/>
              <a:t> </a:t>
            </a:r>
          </a:p>
          <a:p>
            <a:pPr marL="0" indent="0">
              <a:buNone/>
            </a:pPr>
            <a:r>
              <a:rPr lang="en-US" sz="2000" b="1" dirty="0"/>
              <a:t>2:45 pm -3:30 pm</a:t>
            </a:r>
            <a:r>
              <a:rPr lang="en-US" sz="2000" dirty="0"/>
              <a:t>  </a:t>
            </a:r>
            <a:r>
              <a:rPr lang="en-US" sz="2000" b="1" dirty="0"/>
              <a:t>Staff Development and Support</a:t>
            </a:r>
            <a:r>
              <a:rPr lang="en-US" sz="2000" dirty="0"/>
              <a:t> </a:t>
            </a:r>
            <a:r>
              <a:rPr lang="en-US" sz="2000" b="1" dirty="0"/>
              <a:t> 			Genni Sasnett</a:t>
            </a:r>
            <a:endParaRPr lang="en-US" sz="2000" dirty="0"/>
          </a:p>
          <a:p>
            <a:pPr marL="0" indent="0">
              <a:buNone/>
            </a:pPr>
            <a:r>
              <a:rPr lang="en-US" sz="2000" dirty="0"/>
              <a:t> </a:t>
            </a:r>
          </a:p>
          <a:p>
            <a:pPr marL="0" indent="0">
              <a:buNone/>
            </a:pPr>
            <a:r>
              <a:rPr lang="en-US" sz="2000" b="1" dirty="0"/>
              <a:t>3:30 am- 4:30 pm Getting Started</a:t>
            </a:r>
            <a:r>
              <a:rPr lang="en-US" sz="2000" dirty="0"/>
              <a:t>                                                                                                                                         		  </a:t>
            </a:r>
            <a:r>
              <a:rPr lang="en-US" sz="2000" b="1" dirty="0"/>
              <a:t> Genni Sasnett</a:t>
            </a:r>
            <a:endParaRPr lang="en-US" sz="2000" dirty="0"/>
          </a:p>
          <a:p>
            <a:pPr marL="0" indent="0">
              <a:buNone/>
            </a:pPr>
            <a:endParaRPr lang="en-US" sz="1000" dirty="0"/>
          </a:p>
          <a:p>
            <a:pPr marL="0" indent="0">
              <a:buNone/>
            </a:pPr>
            <a:r>
              <a:rPr lang="en-US" sz="2000" b="1" dirty="0"/>
              <a:t>Adjourn </a:t>
            </a:r>
          </a:p>
        </p:txBody>
      </p:sp>
      <p:sp>
        <p:nvSpPr>
          <p:cNvPr id="4" name="Slide Number Placeholder 3">
            <a:extLst>
              <a:ext uri="{FF2B5EF4-FFF2-40B4-BE49-F238E27FC236}">
                <a16:creationId xmlns:a16="http://schemas.microsoft.com/office/drawing/2014/main" id="{31340A68-93E8-40FC-BB63-E2B21693E884}"/>
              </a:ext>
            </a:extLst>
          </p:cNvPr>
          <p:cNvSpPr>
            <a:spLocks noGrp="1"/>
          </p:cNvSpPr>
          <p:nvPr>
            <p:ph type="sldNum" sz="quarter" idx="12"/>
          </p:nvPr>
        </p:nvSpPr>
        <p:spPr>
          <a:xfrm>
            <a:off x="8610600" y="6492240"/>
            <a:ext cx="2743200" cy="365125"/>
          </a:xfrm>
        </p:spPr>
        <p:txBody>
          <a:bodyPr>
            <a:normAutofit/>
          </a:bodyPr>
          <a:lstStyle/>
          <a:p>
            <a:pPr>
              <a:spcAft>
                <a:spcPts val="600"/>
              </a:spcAft>
            </a:pPr>
            <a:fld id="{EE088E80-DDED-4E0A-A7AA-A3FE6FA3F075}" type="slidenum">
              <a:rPr lang="en-US" smtClean="0"/>
              <a:pPr>
                <a:spcAft>
                  <a:spcPts val="600"/>
                </a:spcAft>
              </a:pPr>
              <a:t>5</a:t>
            </a:fld>
            <a:endParaRPr lang="en-US"/>
          </a:p>
        </p:txBody>
      </p:sp>
    </p:spTree>
    <p:extLst>
      <p:ext uri="{BB962C8B-B14F-4D97-AF65-F5344CB8AC3E}">
        <p14:creationId xmlns:p14="http://schemas.microsoft.com/office/powerpoint/2010/main" val="278250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1582" y="1981200"/>
            <a:ext cx="7175351" cy="2362200"/>
          </a:xfrm>
        </p:spPr>
        <p:txBody>
          <a:bodyPr>
            <a:noAutofit/>
          </a:bodyPr>
          <a:lstStyle/>
          <a:p>
            <a:pPr marL="182880"/>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2800" b="1" dirty="0"/>
            </a:br>
            <a:br>
              <a:rPr lang="en-US" sz="2800" b="1" dirty="0"/>
            </a:br>
            <a:br>
              <a:rPr lang="en-US" sz="2800" b="1" dirty="0"/>
            </a:br>
            <a:br>
              <a:rPr lang="en-US" sz="2800" b="1" dirty="0"/>
            </a:br>
            <a:r>
              <a:rPr lang="en-US" sz="4000" b="1" dirty="0"/>
              <a:t> Building the Stage for Transformation</a:t>
            </a:r>
            <a:br>
              <a:rPr lang="en-US" sz="4000" b="1" dirty="0"/>
            </a:br>
            <a:br>
              <a:rPr lang="en-US" sz="3600" b="1" dirty="0"/>
            </a:br>
            <a:r>
              <a:rPr lang="en-US" sz="3600" b="1" dirty="0"/>
              <a:t> </a:t>
            </a:r>
            <a:endParaRPr lang="en-US" sz="4400" b="1" dirty="0"/>
          </a:p>
        </p:txBody>
      </p:sp>
      <p:sp>
        <p:nvSpPr>
          <p:cNvPr id="3" name="Subtitle 2"/>
          <p:cNvSpPr>
            <a:spLocks noGrp="1"/>
          </p:cNvSpPr>
          <p:nvPr>
            <p:ph type="subTitle" idx="1"/>
          </p:nvPr>
        </p:nvSpPr>
        <p:spPr>
          <a:xfrm>
            <a:off x="1539500" y="4495800"/>
            <a:ext cx="8442701" cy="1676401"/>
          </a:xfrm>
        </p:spPr>
        <p:txBody>
          <a:bodyPr>
            <a:normAutofit/>
          </a:bodyPr>
          <a:lstStyle/>
          <a:p>
            <a:pPr algn="ctr"/>
            <a:r>
              <a:rPr lang="en-US" sz="2200" b="1" dirty="0">
                <a:solidFill>
                  <a:schemeClr val="accent3"/>
                </a:solidFill>
              </a:rPr>
              <a:t>Alabama Provider Transformation Workshop</a:t>
            </a:r>
          </a:p>
          <a:p>
            <a:pPr algn="ctr"/>
            <a:r>
              <a:rPr lang="en-US" sz="2000" dirty="0"/>
              <a:t>Lakeshore Rehabilitation Facility-ADRS</a:t>
            </a:r>
          </a:p>
          <a:p>
            <a:pPr algn="ctr"/>
            <a:r>
              <a:rPr lang="en-US" sz="2000" dirty="0"/>
              <a:t> 201 London Parkway, Suite 450</a:t>
            </a:r>
          </a:p>
          <a:p>
            <a:pPr algn="ctr"/>
            <a:r>
              <a:rPr lang="en-US" sz="2200" dirty="0"/>
              <a:t>Homewood, AL 35211</a:t>
            </a:r>
            <a:endParaRPr lang="en-US" sz="2200" b="1" dirty="0">
              <a:solidFill>
                <a:schemeClr val="accent3"/>
              </a:solidFill>
            </a:endParaRPr>
          </a:p>
          <a:p>
            <a:pPr algn="ctr"/>
            <a:endParaRPr lang="en-US" sz="2200" b="1" dirty="0"/>
          </a:p>
        </p:txBody>
      </p:sp>
      <p:pic>
        <p:nvPicPr>
          <p:cNvPr id="4" name="Picture 3" descr="Image represents ODEP's Employment 1st  "/>
          <p:cNvPicPr>
            <a:picLocks noChangeAspect="1"/>
          </p:cNvPicPr>
          <p:nvPr/>
        </p:nvPicPr>
        <p:blipFill>
          <a:blip r:embed="rId3" cstate="print"/>
          <a:stretch>
            <a:fillRect/>
          </a:stretch>
        </p:blipFill>
        <p:spPr>
          <a:xfrm>
            <a:off x="4114800" y="420781"/>
            <a:ext cx="3962400" cy="1418796"/>
          </a:xfrm>
          <a:prstGeom prst="rect">
            <a:avLst/>
          </a:prstGeom>
        </p:spPr>
      </p:pic>
      <p:pic>
        <p:nvPicPr>
          <p:cNvPr id="6" name="Picture 5">
            <a:extLst>
              <a:ext uri="{FF2B5EF4-FFF2-40B4-BE49-F238E27FC236}">
                <a16:creationId xmlns:a16="http://schemas.microsoft.com/office/drawing/2014/main" id="{793C5F90-656C-47FC-B502-A361C7A2EA9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6932" y="5781558"/>
            <a:ext cx="1292469" cy="1076442"/>
          </a:xfrm>
          <a:prstGeom prst="rect">
            <a:avLst/>
          </a:prstGeom>
        </p:spPr>
      </p:pic>
      <p:pic>
        <p:nvPicPr>
          <p:cNvPr id="9" name="Picture 8">
            <a:extLst>
              <a:ext uri="{FF2B5EF4-FFF2-40B4-BE49-F238E27FC236}">
                <a16:creationId xmlns:a16="http://schemas.microsoft.com/office/drawing/2014/main" id="{FFCBF105-6CB3-44DA-A41B-82251470149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200150" y="1226186"/>
            <a:ext cx="2914650" cy="3333750"/>
          </a:xfrm>
          <a:prstGeom prst="rect">
            <a:avLst/>
          </a:prstGeom>
        </p:spPr>
      </p:pic>
      <p:pic>
        <p:nvPicPr>
          <p:cNvPr id="12" name="Picture 11">
            <a:extLst>
              <a:ext uri="{FF2B5EF4-FFF2-40B4-BE49-F238E27FC236}">
                <a16:creationId xmlns:a16="http://schemas.microsoft.com/office/drawing/2014/main" id="{A67C55EF-98D8-45A5-93D8-054144F6ABB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965571" y="5509850"/>
            <a:ext cx="1686931" cy="1348150"/>
          </a:xfrm>
          <a:prstGeom prst="rect">
            <a:avLst/>
          </a:prstGeom>
        </p:spPr>
      </p:pic>
      <p:sp>
        <p:nvSpPr>
          <p:cNvPr id="13" name="TextBox 12">
            <a:extLst>
              <a:ext uri="{FF2B5EF4-FFF2-40B4-BE49-F238E27FC236}">
                <a16:creationId xmlns:a16="http://schemas.microsoft.com/office/drawing/2014/main" id="{9D5A5CBF-6D9E-454A-A4DD-EC2798E2BE10}"/>
              </a:ext>
            </a:extLst>
          </p:cNvPr>
          <p:cNvSpPr txBox="1"/>
          <p:nvPr/>
        </p:nvSpPr>
        <p:spPr>
          <a:xfrm>
            <a:off x="9999567" y="7310440"/>
            <a:ext cx="295510" cy="5078313"/>
          </a:xfrm>
          <a:prstGeom prst="rect">
            <a:avLst/>
          </a:prstGeom>
          <a:noFill/>
        </p:spPr>
        <p:txBody>
          <a:bodyPr wrap="square" rtlCol="0">
            <a:spAutoFit/>
          </a:bodyPr>
          <a:lstStyle/>
          <a:p>
            <a:r>
              <a:rPr lang="en-US" sz="900">
                <a:hlinkClick r:id="rId9" tooltip="http://pngimg.com/download/14789"/>
              </a:rPr>
              <a:t>This Photo</a:t>
            </a:r>
            <a:r>
              <a:rPr lang="en-US" sz="900"/>
              <a:t> by Unknown Author is licensed under </a:t>
            </a:r>
            <a:r>
              <a:rPr lang="en-US" sz="900">
                <a:hlinkClick r:id="rId10" tooltip="https://creativecommons.org/licenses/by-nc/3.0/"/>
              </a:rPr>
              <a:t>CC BY-NC</a:t>
            </a:r>
            <a:endParaRPr lang="en-US" sz="900"/>
          </a:p>
        </p:txBody>
      </p:sp>
      <p:pic>
        <p:nvPicPr>
          <p:cNvPr id="15" name="Picture 14">
            <a:extLst>
              <a:ext uri="{FF2B5EF4-FFF2-40B4-BE49-F238E27FC236}">
                <a16:creationId xmlns:a16="http://schemas.microsoft.com/office/drawing/2014/main" id="{651AFDBC-0D30-4D31-A11D-ABFA2092CB29}"/>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497142">
            <a:off x="8758459" y="432250"/>
            <a:ext cx="1686932" cy="1116701"/>
          </a:xfrm>
          <a:prstGeom prst="rect">
            <a:avLst/>
          </a:prstGeom>
        </p:spPr>
      </p:pic>
    </p:spTree>
    <p:extLst>
      <p:ext uri="{BB962C8B-B14F-4D97-AF65-F5344CB8AC3E}">
        <p14:creationId xmlns:p14="http://schemas.microsoft.com/office/powerpoint/2010/main" val="27202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A4D8-A3B6-4172-94AD-CFE1B44794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7B13AB-A18F-42BB-9E1E-8386790BC21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800" b="1" dirty="0"/>
              <a:t>Its been a long time coming…….</a:t>
            </a:r>
          </a:p>
        </p:txBody>
      </p:sp>
    </p:spTree>
    <p:extLst>
      <p:ext uri="{BB962C8B-B14F-4D97-AF65-F5344CB8AC3E}">
        <p14:creationId xmlns:p14="http://schemas.microsoft.com/office/powerpoint/2010/main" val="128114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3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9C22C1-E0DA-4D96-A06B-A3E59D394B36}"/>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b="1" dirty="0">
                <a:solidFill>
                  <a:srgbClr val="FFFFFF"/>
                </a:solidFill>
              </a:rPr>
              <a:t>1970s</a:t>
            </a:r>
            <a:br>
              <a:rPr lang="en-US" dirty="0">
                <a:solidFill>
                  <a:srgbClr val="FFFFFF"/>
                </a:solidFill>
              </a:rPr>
            </a:br>
            <a:endParaRPr lang="en-US" dirty="0">
              <a:solidFill>
                <a:srgbClr val="FFFFFF"/>
              </a:solidFill>
            </a:endParaRPr>
          </a:p>
        </p:txBody>
      </p:sp>
      <p:pic>
        <p:nvPicPr>
          <p:cNvPr id="4" name="Content Placeholder 3" descr="Vamos ver um pouco dessa época? *Coloque o play*">
            <a:extLst>
              <a:ext uri="{FF2B5EF4-FFF2-40B4-BE49-F238E27FC236}">
                <a16:creationId xmlns:a16="http://schemas.microsoft.com/office/drawing/2014/main" id="{3590D388-32C3-45E3-8F6A-8D6ACD1A4BB5}"/>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996" r="1" b="3898"/>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42C0FB12-8595-4BE5-B0C1-867F32B3FEAA}"/>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pPr marL="0"/>
            <a:endParaRPr lang="en-US" sz="2000" i="1" dirty="0">
              <a:solidFill>
                <a:srgbClr val="FFFFFF"/>
              </a:solidFill>
            </a:endParaRPr>
          </a:p>
          <a:p>
            <a:pPr marL="0" indent="0" algn="ctr">
              <a:buNone/>
            </a:pPr>
            <a:r>
              <a:rPr lang="en-US" sz="2000" b="1" dirty="0">
                <a:solidFill>
                  <a:srgbClr val="FFFFFF"/>
                </a:solidFill>
              </a:rPr>
              <a:t>Public Law 94-142</a:t>
            </a:r>
          </a:p>
          <a:p>
            <a:pPr marL="0" indent="0" algn="ctr">
              <a:buNone/>
            </a:pPr>
            <a:r>
              <a:rPr lang="en-US" sz="2000" i="1" dirty="0">
                <a:solidFill>
                  <a:srgbClr val="FFFFFF"/>
                </a:solidFill>
              </a:rPr>
              <a:t>“least restrictive environment”</a:t>
            </a:r>
          </a:p>
          <a:p>
            <a:pPr marL="0"/>
            <a:endParaRPr lang="en-US" sz="2000" i="1" dirty="0">
              <a:solidFill>
                <a:srgbClr val="FFFFFF"/>
              </a:solidFill>
            </a:endParaRPr>
          </a:p>
          <a:p>
            <a:pPr marL="0" indent="0" algn="ctr">
              <a:buNone/>
            </a:pPr>
            <a:r>
              <a:rPr lang="en-US" sz="2000" b="1" dirty="0">
                <a:solidFill>
                  <a:srgbClr val="FFFFFF"/>
                </a:solidFill>
              </a:rPr>
              <a:t>Deinstitutionalization </a:t>
            </a:r>
          </a:p>
          <a:p>
            <a:pPr marL="0" indent="0" algn="ctr">
              <a:buNone/>
            </a:pPr>
            <a:r>
              <a:rPr lang="en-US" sz="2000" i="1" dirty="0">
                <a:solidFill>
                  <a:srgbClr val="FFFFFF"/>
                </a:solidFill>
              </a:rPr>
              <a:t>“in” though not yet “of” the community</a:t>
            </a:r>
          </a:p>
          <a:p>
            <a:endParaRPr lang="en-US" sz="2000" b="1" i="1" dirty="0">
              <a:solidFill>
                <a:srgbClr val="FFFFFF"/>
              </a:solidFill>
            </a:endParaRPr>
          </a:p>
          <a:p>
            <a:endParaRPr lang="en-US" sz="2000" b="1" dirty="0">
              <a:solidFill>
                <a:srgbClr val="FFFFFF"/>
              </a:solidFill>
            </a:endParaRPr>
          </a:p>
        </p:txBody>
      </p:sp>
    </p:spTree>
    <p:extLst>
      <p:ext uri="{BB962C8B-B14F-4D97-AF65-F5344CB8AC3E}">
        <p14:creationId xmlns:p14="http://schemas.microsoft.com/office/powerpoint/2010/main" val="343705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1">
            <a:extLst>
              <a:ext uri="{FF2B5EF4-FFF2-40B4-BE49-F238E27FC236}">
                <a16:creationId xmlns:a16="http://schemas.microsoft.com/office/drawing/2014/main" id="{0EA0C3AC-2A72-484B-B07D-F2CC519F1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Freeform 6">
            <a:extLst>
              <a:ext uri="{FF2B5EF4-FFF2-40B4-BE49-F238E27FC236}">
                <a16:creationId xmlns:a16="http://schemas.microsoft.com/office/drawing/2014/main" id="{986477EF-3991-4D07-9F11-9E887C34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lumMod val="85000"/>
              <a:lumOff val="15000"/>
            </a:schemeClr>
          </a:solid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9EE46D6-B156-4A86-BEF9-C0BC64AF174B}"/>
              </a:ext>
            </a:extLst>
          </p:cNvPr>
          <p:cNvSpPr>
            <a:spLocks noGrp="1"/>
          </p:cNvSpPr>
          <p:nvPr>
            <p:ph type="title"/>
          </p:nvPr>
        </p:nvSpPr>
        <p:spPr>
          <a:xfrm>
            <a:off x="810000" y="5270243"/>
            <a:ext cx="10571998" cy="970450"/>
          </a:xfrm>
        </p:spPr>
        <p:txBody>
          <a:bodyPr vert="horz" lIns="91440" tIns="45720" rIns="91440" bIns="45720" rtlCol="0" anchor="ctr">
            <a:normAutofit/>
          </a:bodyPr>
          <a:lstStyle/>
          <a:p>
            <a:r>
              <a:rPr lang="en-US" b="1" dirty="0">
                <a:solidFill>
                  <a:schemeClr val="bg1"/>
                </a:solidFill>
              </a:rPr>
              <a:t>1980s</a:t>
            </a:r>
          </a:p>
        </p:txBody>
      </p:sp>
      <p:sp>
        <p:nvSpPr>
          <p:cNvPr id="36" name="Rounded Rectangle 17">
            <a:extLst>
              <a:ext uri="{FF2B5EF4-FFF2-40B4-BE49-F238E27FC236}">
                <a16:creationId xmlns:a16="http://schemas.microsoft.com/office/drawing/2014/main" id="{A23F8109-B0C1-4D0F-A1B4-C89C9AD70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14" y="995376"/>
            <a:ext cx="4604307" cy="3096358"/>
          </a:xfrm>
          <a:prstGeom prst="roundRect">
            <a:avLst>
              <a:gd name="adj" fmla="val 3513"/>
            </a:avLst>
          </a:prstGeom>
          <a:solidFill>
            <a:schemeClr val="bg1"/>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5572BF53-9A6D-420C-B5C2-A74A7AEE991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4771" y="513640"/>
            <a:ext cx="5066458" cy="4023360"/>
          </a:xfrm>
          <a:prstGeom prst="rect">
            <a:avLst/>
          </a:prstGeom>
        </p:spPr>
      </p:pic>
      <p:sp>
        <p:nvSpPr>
          <p:cNvPr id="4" name="Content Placeholder 3">
            <a:extLst>
              <a:ext uri="{FF2B5EF4-FFF2-40B4-BE49-F238E27FC236}">
                <a16:creationId xmlns:a16="http://schemas.microsoft.com/office/drawing/2014/main" id="{30226CF6-FAFA-442B-AA87-B5C4AE8A6187}"/>
              </a:ext>
            </a:extLst>
          </p:cNvPr>
          <p:cNvSpPr>
            <a:spLocks noGrp="1"/>
          </p:cNvSpPr>
          <p:nvPr>
            <p:ph sz="half" idx="2"/>
          </p:nvPr>
        </p:nvSpPr>
        <p:spPr>
          <a:xfrm>
            <a:off x="6096000" y="995376"/>
            <a:ext cx="5798574" cy="3217334"/>
          </a:xfrm>
          <a:effectLst/>
        </p:spPr>
        <p:txBody>
          <a:bodyPr vert="horz" lIns="91440" tIns="45720" rIns="91440" bIns="45720" rtlCol="0" anchor="ctr">
            <a:normAutofit/>
          </a:bodyPr>
          <a:lstStyle/>
          <a:p>
            <a:pPr marL="0" indent="0" algn="ctr">
              <a:buNone/>
            </a:pPr>
            <a:r>
              <a:rPr lang="en-US" sz="2600" b="1" dirty="0"/>
              <a:t>Medicaid Waiver Programs Established </a:t>
            </a:r>
          </a:p>
          <a:p>
            <a:pPr marL="0" indent="0" algn="ctr">
              <a:buNone/>
            </a:pPr>
            <a:r>
              <a:rPr lang="en-US" sz="2600" i="1" dirty="0"/>
              <a:t>“Supporting community-based services”</a:t>
            </a:r>
          </a:p>
          <a:p>
            <a:pPr marL="0"/>
            <a:endParaRPr lang="en-US" sz="2600" i="1" dirty="0"/>
          </a:p>
          <a:p>
            <a:pPr marL="0" indent="0" algn="ctr">
              <a:buNone/>
            </a:pPr>
            <a:r>
              <a:rPr lang="en-US" sz="2600" b="1" dirty="0"/>
              <a:t>Supported Employment Expands </a:t>
            </a:r>
          </a:p>
          <a:p>
            <a:pPr marL="0" indent="0" algn="ctr">
              <a:buNone/>
            </a:pPr>
            <a:r>
              <a:rPr lang="en-US" sz="2600" i="1" dirty="0"/>
              <a:t>“Place &amp; train”</a:t>
            </a:r>
          </a:p>
        </p:txBody>
      </p:sp>
      <p:sp>
        <p:nvSpPr>
          <p:cNvPr id="38" name="Title 3">
            <a:extLst>
              <a:ext uri="{FF2B5EF4-FFF2-40B4-BE49-F238E27FC236}">
                <a16:creationId xmlns:a16="http://schemas.microsoft.com/office/drawing/2014/main" id="{EDA40B90-E281-4108-8CC2-959D5F9507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0" y="515430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241924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1548</Words>
  <Application>Microsoft Office PowerPoint</Application>
  <PresentationFormat>Widescreen</PresentationFormat>
  <Paragraphs>321</Paragraphs>
  <Slides>36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Trebuchet MS</vt:lpstr>
      <vt:lpstr>Wingdings</vt:lpstr>
      <vt:lpstr>Office Theme</vt:lpstr>
      <vt:lpstr>Utah Em  Alabama Provider Transformation Workshop March 3, 2020</vt:lpstr>
      <vt:lpstr>Genni Sasnett</vt:lpstr>
      <vt:lpstr>Thomas F. Wilds  “Tom” </vt:lpstr>
      <vt:lpstr>DAY 1-Tuesday, March 3, 2020 Agenda</vt:lpstr>
      <vt:lpstr>Afternoon Agenda</vt:lpstr>
      <vt:lpstr>                  Building the Stage for Transformation   </vt:lpstr>
      <vt:lpstr>PowerPoint Presentation</vt:lpstr>
      <vt:lpstr>1970s </vt:lpstr>
      <vt:lpstr>1980s</vt:lpstr>
      <vt:lpstr>1990s </vt:lpstr>
      <vt:lpstr>2000s</vt:lpstr>
      <vt:lpstr>2010s</vt:lpstr>
      <vt:lpstr>2020 - Recent Noteworthy Bills in Congress </vt:lpstr>
      <vt:lpstr>Transformation to Competitive Employment Act  (HR 873 / S. 260)    </vt:lpstr>
      <vt:lpstr>"Raise the Wage" Bill Introduced in Congress Includes Increase in Minimum Wage &amp; End to Subminimum Wage</vt:lpstr>
      <vt:lpstr> Subminimum Wage and 14(c)  11 States Introducing Legislation: </vt:lpstr>
      <vt:lpstr>These States Have Legislation Banning or Phasing Out Sub-Minimum Wages </vt:lpstr>
      <vt:lpstr>Laws Precede Culture Change </vt:lpstr>
      <vt:lpstr>Civil Rights Act of 1964  (55 Years ago) </vt:lpstr>
      <vt:lpstr>Employment Specifically Cited</vt:lpstr>
      <vt:lpstr>Today, May 13, 2019</vt:lpstr>
      <vt:lpstr>1920 19th Constitutional Amendment  A Woman's Right to Vote  (100 years ago)</vt:lpstr>
      <vt:lpstr>Today, May 14, 2019</vt:lpstr>
      <vt:lpstr>ADA</vt:lpstr>
      <vt:lpstr>Title I    Employment </vt:lpstr>
      <vt:lpstr> Title III   Public Accommodations and Services Operated by Private Entities </vt:lpstr>
      <vt:lpstr>   Today, May 14, 2019   </vt:lpstr>
      <vt:lpstr>  </vt:lpstr>
      <vt:lpstr>PowerPoint Presentation</vt:lpstr>
      <vt:lpstr>Competitive integrated  employment  is a priority </vt:lpstr>
      <vt:lpstr>Meaningful Community Engagement is an Imperative </vt:lpstr>
      <vt:lpstr>Change in the way we operate is inevitable.  </vt:lpstr>
      <vt:lpstr>How We See Our Work and Our Jobs Cannot Be the Same </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Utah Em  Alabama Provider Transformation Workshop March 3, 2020</dc:title>
  <dc:creator>Sara Sasnett</dc:creator>
  <cp:lastModifiedBy>Teri Blankenship</cp:lastModifiedBy>
  <cp:revision>5</cp:revision>
  <dcterms:created xsi:type="dcterms:W3CDTF">2020-03-02T03:55:52Z</dcterms:created>
  <dcterms:modified xsi:type="dcterms:W3CDTF">2020-03-12T01:53:30Z</dcterms:modified>
</cp:coreProperties>
</file>